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6" r:id="rId3"/>
    <p:sldId id="258" r:id="rId4"/>
    <p:sldId id="257" r:id="rId5"/>
  </p:sldIdLst>
  <p:sldSz cx="9601200" cy="12801600" type="A3"/>
  <p:notesSz cx="9872663" cy="142954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285"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3911" autoAdjust="0"/>
  </p:normalViewPr>
  <p:slideViewPr>
    <p:cSldViewPr showGuides="1">
      <p:cViewPr>
        <p:scale>
          <a:sx n="100" d="100"/>
          <a:sy n="100" d="100"/>
        </p:scale>
        <p:origin x="-228" y="-72"/>
      </p:cViewPr>
      <p:guideLst>
        <p:guide orient="horz" pos="4285"/>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6"/>
            <a:ext cx="4279008" cy="717185"/>
          </a:xfrm>
          <a:prstGeom prst="rect">
            <a:avLst/>
          </a:prstGeom>
        </p:spPr>
        <p:txBody>
          <a:bodyPr vert="horz" lIns="132996" tIns="66497" rIns="132996" bIns="66497" rtlCol="0"/>
          <a:lstStyle>
            <a:lvl1pPr algn="l">
              <a:defRPr sz="1700"/>
            </a:lvl1pPr>
          </a:lstStyle>
          <a:p>
            <a:endParaRPr kumimoji="1" lang="ja-JP" altLang="en-US"/>
          </a:p>
        </p:txBody>
      </p:sp>
      <p:sp>
        <p:nvSpPr>
          <p:cNvPr id="3" name="日付プレースホルダー 2"/>
          <p:cNvSpPr>
            <a:spLocks noGrp="1"/>
          </p:cNvSpPr>
          <p:nvPr>
            <p:ph type="dt" idx="1"/>
          </p:nvPr>
        </p:nvSpPr>
        <p:spPr>
          <a:xfrm>
            <a:off x="5591332" y="6"/>
            <a:ext cx="4279006" cy="717185"/>
          </a:xfrm>
          <a:prstGeom prst="rect">
            <a:avLst/>
          </a:prstGeom>
        </p:spPr>
        <p:txBody>
          <a:bodyPr vert="horz" lIns="132996" tIns="66497" rIns="132996" bIns="66497" rtlCol="0"/>
          <a:lstStyle>
            <a:lvl1pPr algn="r">
              <a:defRPr sz="1700"/>
            </a:lvl1pPr>
          </a:lstStyle>
          <a:p>
            <a:fld id="{7EB04A3D-544A-4AFB-AA1C-4ABE1A68D6BC}" type="datetimeFigureOut">
              <a:rPr kumimoji="1" lang="ja-JP" altLang="en-US" smtClean="0"/>
              <a:t>2023/4/6</a:t>
            </a:fld>
            <a:endParaRPr kumimoji="1" lang="ja-JP" altLang="en-US"/>
          </a:p>
        </p:txBody>
      </p:sp>
      <p:sp>
        <p:nvSpPr>
          <p:cNvPr id="4" name="スライド イメージ プレースホルダー 3"/>
          <p:cNvSpPr>
            <a:spLocks noGrp="1" noRot="1" noChangeAspect="1"/>
          </p:cNvSpPr>
          <p:nvPr>
            <p:ph type="sldImg" idx="2"/>
          </p:nvPr>
        </p:nvSpPr>
        <p:spPr>
          <a:xfrm>
            <a:off x="3127375" y="1785938"/>
            <a:ext cx="3617913" cy="4822825"/>
          </a:xfrm>
          <a:prstGeom prst="rect">
            <a:avLst/>
          </a:prstGeom>
          <a:noFill/>
          <a:ln w="12700">
            <a:solidFill>
              <a:prstClr val="black"/>
            </a:solidFill>
          </a:ln>
        </p:spPr>
        <p:txBody>
          <a:bodyPr vert="horz" lIns="132996" tIns="66497" rIns="132996" bIns="66497" rtlCol="0" anchor="ctr"/>
          <a:lstStyle/>
          <a:p>
            <a:endParaRPr lang="ja-JP" altLang="en-US"/>
          </a:p>
        </p:txBody>
      </p:sp>
      <p:sp>
        <p:nvSpPr>
          <p:cNvPr id="5" name="ノート プレースホルダー 4"/>
          <p:cNvSpPr>
            <a:spLocks noGrp="1"/>
          </p:cNvSpPr>
          <p:nvPr>
            <p:ph type="body" sz="quarter" idx="3"/>
          </p:nvPr>
        </p:nvSpPr>
        <p:spPr>
          <a:xfrm>
            <a:off x="986573" y="6879931"/>
            <a:ext cx="7899527" cy="5629445"/>
          </a:xfrm>
          <a:prstGeom prst="rect">
            <a:avLst/>
          </a:prstGeom>
        </p:spPr>
        <p:txBody>
          <a:bodyPr vert="horz" lIns="132996" tIns="66497" rIns="132996" bIns="66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13578257"/>
            <a:ext cx="4279008" cy="717185"/>
          </a:xfrm>
          <a:prstGeom prst="rect">
            <a:avLst/>
          </a:prstGeom>
        </p:spPr>
        <p:txBody>
          <a:bodyPr vert="horz" lIns="132996" tIns="66497" rIns="132996" bIns="66497"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91332" y="13578257"/>
            <a:ext cx="4279006" cy="717185"/>
          </a:xfrm>
          <a:prstGeom prst="rect">
            <a:avLst/>
          </a:prstGeom>
        </p:spPr>
        <p:txBody>
          <a:bodyPr vert="horz" lIns="132996" tIns="66497" rIns="132996" bIns="66497" rtlCol="0" anchor="b"/>
          <a:lstStyle>
            <a:lvl1pPr algn="r">
              <a:defRPr sz="1700"/>
            </a:lvl1pPr>
          </a:lstStyle>
          <a:p>
            <a:fld id="{1A7AED79-4872-4DFD-8B05-9DCD27351321}" type="slidenum">
              <a:rPr kumimoji="1" lang="ja-JP" altLang="en-US" smtClean="0"/>
              <a:t>‹#›</a:t>
            </a:fld>
            <a:endParaRPr kumimoji="1" lang="ja-JP" altLang="en-US"/>
          </a:p>
        </p:txBody>
      </p:sp>
    </p:spTree>
    <p:extLst>
      <p:ext uri="{BB962C8B-B14F-4D97-AF65-F5344CB8AC3E}">
        <p14:creationId xmlns:p14="http://schemas.microsoft.com/office/powerpoint/2010/main" val="519869249"/>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A7AED79-4872-4DFD-8B05-9DCD27351321}" type="slidenum">
              <a:rPr kumimoji="1" lang="ja-JP" altLang="en-US" smtClean="0"/>
              <a:t>1</a:t>
            </a:fld>
            <a:endParaRPr kumimoji="1" lang="ja-JP" altLang="en-US"/>
          </a:p>
        </p:txBody>
      </p:sp>
    </p:spTree>
    <p:extLst>
      <p:ext uri="{BB962C8B-B14F-4D97-AF65-F5344CB8AC3E}">
        <p14:creationId xmlns:p14="http://schemas.microsoft.com/office/powerpoint/2010/main" val="275403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23378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396346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870" y="512660"/>
            <a:ext cx="2160270" cy="1092284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80060" y="512660"/>
            <a:ext cx="6320790" cy="1092284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33111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124554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327500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80060" y="2987042"/>
            <a:ext cx="4240530" cy="8448464"/>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880610" y="2987042"/>
            <a:ext cx="4240530" cy="8448464"/>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246542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298382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30484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22605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753803" y="509695"/>
            <a:ext cx="5367338" cy="1092581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318459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D9661C0-4C6A-4AB9-9BDA-B47DF4634934}" type="datetimeFigureOut">
              <a:rPr kumimoji="1" lang="ja-JP" altLang="en-US" smtClean="0"/>
              <a:t>2023/4/6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175413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91440" tIns="45720" rIns="91440" bIns="45720" rtlCol="0" anchor="ctr"/>
          <a:lstStyle>
            <a:lvl1pPr algn="l">
              <a:defRPr sz="1680">
                <a:solidFill>
                  <a:schemeClr val="tx1">
                    <a:tint val="75000"/>
                  </a:schemeClr>
                </a:solidFill>
              </a:defRPr>
            </a:lvl1pPr>
          </a:lstStyle>
          <a:p>
            <a:fld id="{2D9661C0-4C6A-4AB9-9BDA-B47DF4634934}" type="datetimeFigureOut">
              <a:rPr kumimoji="1" lang="ja-JP" altLang="en-US" smtClean="0"/>
              <a:t>2023/4/6</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91440" tIns="45720" rIns="91440" bIns="45720" rtlCol="0" anchor="ctr"/>
          <a:lstStyle>
            <a:lvl1pPr algn="r">
              <a:defRPr sz="1680">
                <a:solidFill>
                  <a:schemeClr val="tx1">
                    <a:tint val="75000"/>
                  </a:schemeClr>
                </a:solidFill>
              </a:defRPr>
            </a:lvl1pPr>
          </a:lstStyle>
          <a:p>
            <a:fld id="{AAADBA15-11D9-4CEC-8915-0965887D6840}" type="slidenum">
              <a:rPr kumimoji="1" lang="ja-JP" altLang="en-US" smtClean="0"/>
              <a:t>‹#›</a:t>
            </a:fld>
            <a:endParaRPr kumimoji="1" lang="ja-JP" altLang="en-US"/>
          </a:p>
        </p:txBody>
      </p:sp>
    </p:spTree>
    <p:extLst>
      <p:ext uri="{BB962C8B-B14F-4D97-AF65-F5344CB8AC3E}">
        <p14:creationId xmlns:p14="http://schemas.microsoft.com/office/powerpoint/2010/main" val="2471934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46309" y="339538"/>
            <a:ext cx="8641080" cy="430887"/>
          </a:xfrm>
          <a:prstGeom prst="rect">
            <a:avLst/>
          </a:prstGeom>
          <a:ln cmpd="sng">
            <a:noFill/>
          </a:ln>
        </p:spPr>
        <p:txBody>
          <a:bodyPr vert="horz" lIns="128016" tIns="64008" rIns="128016" bIns="64008"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960" b="1" dirty="0" err="1">
                <a:latin typeface="HG丸ｺﾞｼｯｸM-PRO" panose="020F0600000000000000" pitchFamily="50" charset="-128"/>
                <a:ea typeface="HG丸ｺﾞｼｯｸM-PRO" panose="020F0600000000000000" pitchFamily="50" charset="-128"/>
              </a:rPr>
              <a:t>障がい</a:t>
            </a:r>
            <a:r>
              <a:rPr lang="ja-JP" altLang="en-US" sz="1960" b="1" dirty="0">
                <a:latin typeface="HG丸ｺﾞｼｯｸM-PRO" panose="020F0600000000000000" pitchFamily="50" charset="-128"/>
                <a:ea typeface="HG丸ｺﾞｼｯｸM-PRO" panose="020F0600000000000000" pitchFamily="50" charset="-128"/>
              </a:rPr>
              <a:t>程度基準表</a:t>
            </a:r>
            <a:r>
              <a:rPr lang="ja-JP" altLang="en-US" sz="1960" dirty="0">
                <a:latin typeface="HG丸ｺﾞｼｯｸM-PRO" panose="020F0600000000000000" pitchFamily="50" charset="-128"/>
                <a:ea typeface="HG丸ｺﾞｼｯｸM-PRO" panose="020F0600000000000000" pitchFamily="50" charset="-128"/>
              </a:rPr>
              <a:t>　　</a:t>
            </a:r>
            <a:r>
              <a:rPr lang="en-US" altLang="ja-JP" sz="1680" u="sng" dirty="0">
                <a:latin typeface="HG丸ｺﾞｼｯｸM-PRO" panose="020F0600000000000000" pitchFamily="50" charset="-128"/>
                <a:ea typeface="HG丸ｺﾞｼｯｸM-PRO" panose="020F0600000000000000" pitchFamily="50" charset="-128"/>
              </a:rPr>
              <a:t>※</a:t>
            </a:r>
            <a:r>
              <a:rPr lang="ja-JP" altLang="en-US" sz="1680" u="sng" dirty="0">
                <a:latin typeface="HG丸ｺﾞｼｯｸM-PRO" panose="020F0600000000000000" pitchFamily="50" charset="-128"/>
                <a:ea typeface="HG丸ｺﾞｼｯｸM-PRO" panose="020F0600000000000000" pitchFamily="50" charset="-128"/>
              </a:rPr>
              <a:t>身体障害者手帳や療育手帳の判定基準とは異なります</a:t>
            </a:r>
            <a:r>
              <a:rPr lang="ja-JP" altLang="en-US" sz="1680" dirty="0">
                <a:latin typeface="HG丸ｺﾞｼｯｸM-PRO" panose="020F0600000000000000" pitchFamily="50" charset="-128"/>
                <a:ea typeface="HG丸ｺﾞｼｯｸM-PRO" panose="020F0600000000000000" pitchFamily="50" charset="-128"/>
              </a:rPr>
              <a:t>。</a:t>
            </a:r>
            <a:r>
              <a:rPr lang="ja-JP" altLang="en-US" sz="1680" dirty="0">
                <a:latin typeface="ＭＳ Ｐ明朝" pitchFamily="18" charset="-128"/>
                <a:ea typeface="ＭＳ Ｐ明朝" pitchFamily="18" charset="-128"/>
              </a:rPr>
              <a:t>　　</a:t>
            </a:r>
            <a:r>
              <a:rPr lang="ja-JP" altLang="en-US" sz="1680" dirty="0"/>
              <a:t>　　　　　　　　　　　　　　　　　　　　　　　　　　　　　</a:t>
            </a:r>
            <a:endParaRPr lang="en-US" altLang="ja-JP" sz="1680" dirty="0"/>
          </a:p>
        </p:txBody>
      </p:sp>
      <p:sp>
        <p:nvSpPr>
          <p:cNvPr id="7" name="正方形/長方形 6"/>
          <p:cNvSpPr/>
          <p:nvPr/>
        </p:nvSpPr>
        <p:spPr>
          <a:xfrm>
            <a:off x="746309" y="357562"/>
            <a:ext cx="2340500" cy="41286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graphicFrame>
        <p:nvGraphicFramePr>
          <p:cNvPr id="2" name="表 1"/>
          <p:cNvGraphicFramePr>
            <a:graphicFrameLocks noGrp="1"/>
          </p:cNvGraphicFramePr>
          <p:nvPr>
            <p:extLst>
              <p:ext uri="{D42A27DB-BD31-4B8C-83A1-F6EECF244321}">
                <p14:modId xmlns:p14="http://schemas.microsoft.com/office/powerpoint/2010/main" val="777954106"/>
              </p:ext>
            </p:extLst>
          </p:nvPr>
        </p:nvGraphicFramePr>
        <p:xfrm>
          <a:off x="768152" y="856185"/>
          <a:ext cx="8352988" cy="5267105"/>
        </p:xfrm>
        <a:graphic>
          <a:graphicData uri="http://schemas.openxmlformats.org/drawingml/2006/table">
            <a:tbl>
              <a:tblPr firstRow="1" firstCol="1" bandRow="1"/>
              <a:tblGrid>
                <a:gridCol w="705678">
                  <a:extLst>
                    <a:ext uri="{9D8B030D-6E8A-4147-A177-3AD203B41FA5}">
                      <a16:colId xmlns:a16="http://schemas.microsoft.com/office/drawing/2014/main" xmlns="" val="20000"/>
                    </a:ext>
                  </a:extLst>
                </a:gridCol>
                <a:gridCol w="7647310">
                  <a:extLst>
                    <a:ext uri="{9D8B030D-6E8A-4147-A177-3AD203B41FA5}">
                      <a16:colId xmlns:a16="http://schemas.microsoft.com/office/drawing/2014/main" xmlns="" val="20001"/>
                    </a:ext>
                  </a:extLst>
                </a:gridCol>
              </a:tblGrid>
              <a:tr h="1586645">
                <a:tc rowSpan="11">
                  <a:txBody>
                    <a:bodyPr/>
                    <a:lstStyle/>
                    <a:p>
                      <a:pPr algn="ctr">
                        <a:lnSpc>
                          <a:spcPct val="115000"/>
                        </a:lnSpc>
                        <a:spcAft>
                          <a:spcPts val="0"/>
                        </a:spcAft>
                      </a:pPr>
                      <a:r>
                        <a:rPr lang="ja-JP" sz="17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１</a:t>
                      </a:r>
                      <a:endParaRPr lang="ja-JP" sz="1700" kern="100" dirty="0">
                        <a:effectLst/>
                        <a:latin typeface="HG丸ｺﾞｼｯｸM-PRO" panose="020F0600000000000000" pitchFamily="50" charset="-128"/>
                        <a:ea typeface="HG丸ｺﾞｼｯｸM-PRO" panose="020F0600000000000000" pitchFamily="50" charset="-128"/>
                        <a:cs typeface="Times New Roman"/>
                      </a:endParaRPr>
                    </a:p>
                    <a:p>
                      <a:pPr algn="ctr">
                        <a:lnSpc>
                          <a:spcPct val="115000"/>
                        </a:lnSpc>
                        <a:spcAft>
                          <a:spcPts val="0"/>
                        </a:spcAft>
                      </a:pPr>
                      <a:r>
                        <a:rPr lang="en-US" sz="17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a:t>
                      </a:r>
                      <a:endParaRPr lang="ja-JP" sz="1700" kern="100" dirty="0">
                        <a:effectLst/>
                        <a:latin typeface="HG丸ｺﾞｼｯｸM-PRO" panose="020F0600000000000000" pitchFamily="50" charset="-128"/>
                        <a:ea typeface="HG丸ｺﾞｼｯｸM-PRO" panose="020F0600000000000000" pitchFamily="50" charset="-128"/>
                        <a:cs typeface="Times New Roman"/>
                      </a:endParaRPr>
                    </a:p>
                    <a:p>
                      <a:pPr algn="ctr">
                        <a:lnSpc>
                          <a:spcPct val="115000"/>
                        </a:lnSpc>
                        <a:spcAft>
                          <a:spcPts val="0"/>
                        </a:spcAft>
                      </a:pPr>
                      <a:r>
                        <a:rPr lang="ja-JP" sz="17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級</a:t>
                      </a:r>
                      <a:endParaRPr lang="ja-JP" sz="1700" kern="100" dirty="0">
                        <a:effectLst/>
                        <a:latin typeface="HG丸ｺﾞｼｯｸM-PRO" panose="020F0600000000000000" pitchFamily="50" charset="-128"/>
                        <a:ea typeface="HG丸ｺﾞｼｯｸM-PRO" panose="020F0600000000000000" pitchFamily="50" charset="-128"/>
                        <a:cs typeface="Times New Roman"/>
                      </a:endParaRPr>
                    </a:p>
                  </a:txBody>
                  <a:tcPr marL="49066" marR="49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just">
                        <a:lnSpc>
                          <a:spcPct val="115000"/>
                        </a:lnSpc>
                        <a:spcAft>
                          <a:spcPts val="0"/>
                        </a:spcAft>
                      </a:pPr>
                      <a:r>
                        <a:rPr lang="ja-JP" sz="1500" kern="100" dirty="0">
                          <a:effectLst/>
                          <a:latin typeface="Century"/>
                          <a:ea typeface="ＭＳ 明朝"/>
                          <a:cs typeface="Times New Roman"/>
                        </a:rPr>
                        <a:t>１</a:t>
                      </a:r>
                      <a:r>
                        <a:rPr lang="ja-JP" altLang="en-US" sz="1500" kern="100" dirty="0">
                          <a:effectLst/>
                          <a:latin typeface="Century"/>
                          <a:ea typeface="ＭＳ 明朝"/>
                          <a:cs typeface="Times New Roman"/>
                        </a:rPr>
                        <a:t>　次に揚げる視覚障害</a:t>
                      </a:r>
                    </a:p>
                    <a:p>
                      <a:pPr algn="just">
                        <a:lnSpc>
                          <a:spcPct val="100000"/>
                        </a:lnSpc>
                        <a:spcAft>
                          <a:spcPts val="0"/>
                        </a:spcAft>
                      </a:pPr>
                      <a:r>
                        <a:rPr lang="ja-JP" altLang="en-US" sz="1500" kern="100" dirty="0">
                          <a:effectLst/>
                          <a:latin typeface="Century"/>
                          <a:ea typeface="ＭＳ 明朝"/>
                          <a:cs typeface="Times New Roman"/>
                        </a:rPr>
                        <a:t>　　イ</a:t>
                      </a:r>
                      <a:r>
                        <a:rPr lang="ja-JP" altLang="en-US" sz="1400" kern="100" dirty="0">
                          <a:effectLst/>
                          <a:latin typeface="Century"/>
                          <a:ea typeface="ＭＳ 明朝"/>
                          <a:cs typeface="Times New Roman"/>
                        </a:rPr>
                        <a:t>　</a:t>
                      </a:r>
                      <a:r>
                        <a:rPr lang="ja-JP" sz="1400" kern="100" dirty="0">
                          <a:effectLst/>
                          <a:latin typeface="Century"/>
                          <a:ea typeface="ＭＳ 明朝"/>
                          <a:cs typeface="Times New Roman"/>
                        </a:rPr>
                        <a:t>両眼の視力</a:t>
                      </a:r>
                      <a:r>
                        <a:rPr lang="ja-JP" altLang="en-US" sz="1400" kern="100" dirty="0">
                          <a:effectLst/>
                          <a:latin typeface="Century"/>
                          <a:ea typeface="ＭＳ 明朝"/>
                          <a:cs typeface="Times New Roman"/>
                        </a:rPr>
                        <a:t>がそれぞれ</a:t>
                      </a:r>
                      <a:r>
                        <a:rPr lang="en-US" sz="1400" kern="100" dirty="0">
                          <a:effectLst/>
                          <a:latin typeface="Century"/>
                          <a:ea typeface="ＭＳ 明朝"/>
                          <a:cs typeface="Times New Roman"/>
                        </a:rPr>
                        <a:t>0.0</a:t>
                      </a:r>
                      <a:r>
                        <a:rPr lang="en-US" altLang="ja-JP" sz="1400" kern="100" dirty="0">
                          <a:effectLst/>
                          <a:latin typeface="Century"/>
                          <a:ea typeface="ＭＳ 明朝"/>
                          <a:cs typeface="Times New Roman"/>
                        </a:rPr>
                        <a:t>3</a:t>
                      </a:r>
                      <a:r>
                        <a:rPr lang="ja-JP" sz="1400" kern="100" dirty="0">
                          <a:effectLst/>
                          <a:latin typeface="Century"/>
                          <a:ea typeface="ＭＳ 明朝"/>
                          <a:cs typeface="Times New Roman"/>
                        </a:rPr>
                        <a:t>以下のもの</a:t>
                      </a:r>
                      <a:endParaRPr lang="en-US" altLang="ja-JP" sz="1400" kern="100" dirty="0">
                        <a:effectLst/>
                        <a:latin typeface="Century"/>
                        <a:ea typeface="ＭＳ 明朝"/>
                        <a:cs typeface="Times New Roman"/>
                      </a:endParaRPr>
                    </a:p>
                    <a:p>
                      <a:pPr algn="just">
                        <a:lnSpc>
                          <a:spcPct val="100000"/>
                        </a:lnSpc>
                        <a:spcAft>
                          <a:spcPts val="0"/>
                        </a:spcAft>
                      </a:pPr>
                      <a:r>
                        <a:rPr lang="ja-JP" altLang="en-US" sz="1400" kern="100" dirty="0">
                          <a:effectLst/>
                          <a:latin typeface="Century"/>
                          <a:ea typeface="ＭＳ 明朝"/>
                          <a:cs typeface="Times New Roman"/>
                        </a:rPr>
                        <a:t>　　ロ　一眼の視力が</a:t>
                      </a:r>
                      <a:r>
                        <a:rPr lang="en-US" altLang="ja-JP" sz="1400" kern="100" dirty="0">
                          <a:effectLst/>
                          <a:latin typeface="Century"/>
                          <a:ea typeface="ＭＳ 明朝"/>
                          <a:cs typeface="Times New Roman"/>
                        </a:rPr>
                        <a:t>0.04</a:t>
                      </a:r>
                      <a:r>
                        <a:rPr lang="ja-JP" altLang="en-US" sz="1400" kern="100" dirty="0">
                          <a:effectLst/>
                          <a:latin typeface="Century"/>
                          <a:ea typeface="ＭＳ 明朝"/>
                          <a:cs typeface="Times New Roman"/>
                        </a:rPr>
                        <a:t>、他眼の視力が手動弁以下のもの</a:t>
                      </a:r>
                    </a:p>
                    <a:p>
                      <a:pPr algn="just">
                        <a:lnSpc>
                          <a:spcPct val="100000"/>
                        </a:lnSpc>
                        <a:spcAft>
                          <a:spcPts val="0"/>
                        </a:spcAft>
                      </a:pPr>
                      <a:r>
                        <a:rPr lang="ja-JP" altLang="en-US" sz="1400" kern="100" dirty="0">
                          <a:effectLst/>
                          <a:latin typeface="Century"/>
                          <a:ea typeface="ＭＳ 明朝"/>
                          <a:cs typeface="Times New Roman"/>
                        </a:rPr>
                        <a:t>　　ハ　ゴールドマン型視野計による測定の結果、両眼の</a:t>
                      </a:r>
                      <a:r>
                        <a:rPr lang="en-US" altLang="ja-JP" sz="1400" kern="100" dirty="0">
                          <a:effectLst/>
                          <a:latin typeface="Century"/>
                          <a:ea typeface="ＭＳ 明朝"/>
                          <a:cs typeface="Times New Roman"/>
                        </a:rPr>
                        <a:t>I/4</a:t>
                      </a:r>
                      <a:r>
                        <a:rPr lang="ja-JP" altLang="en-US" sz="1400" kern="100" dirty="0">
                          <a:effectLst/>
                          <a:latin typeface="Century"/>
                          <a:ea typeface="ＭＳ 明朝"/>
                          <a:cs typeface="Times New Roman"/>
                        </a:rPr>
                        <a:t>視標による周辺視野角度の和が</a:t>
                      </a:r>
                    </a:p>
                    <a:p>
                      <a:pPr algn="just">
                        <a:lnSpc>
                          <a:spcPct val="100000"/>
                        </a:lnSpc>
                        <a:spcAft>
                          <a:spcPts val="0"/>
                        </a:spcAft>
                      </a:pPr>
                      <a:r>
                        <a:rPr lang="ja-JP" altLang="en-US" sz="1400" kern="100" dirty="0">
                          <a:effectLst/>
                          <a:latin typeface="Century"/>
                          <a:ea typeface="ＭＳ 明朝"/>
                          <a:cs typeface="Times New Roman"/>
                        </a:rPr>
                        <a:t>　　　　それぞれ</a:t>
                      </a:r>
                      <a:r>
                        <a:rPr lang="en-US" altLang="ja-JP" sz="1400" kern="100" dirty="0">
                          <a:effectLst/>
                          <a:latin typeface="Century"/>
                          <a:ea typeface="ＭＳ 明朝"/>
                          <a:cs typeface="Times New Roman"/>
                        </a:rPr>
                        <a:t>80</a:t>
                      </a:r>
                      <a:r>
                        <a:rPr lang="ja-JP" altLang="en-US" sz="1400" kern="100" dirty="0">
                          <a:effectLst/>
                          <a:latin typeface="Century"/>
                          <a:ea typeface="ＭＳ 明朝"/>
                          <a:cs typeface="Times New Roman"/>
                        </a:rPr>
                        <a:t>度以下かつ</a:t>
                      </a:r>
                      <a:r>
                        <a:rPr lang="en-US" altLang="ja-JP" sz="1400" kern="100" dirty="0">
                          <a:effectLst/>
                          <a:latin typeface="Century"/>
                          <a:ea typeface="ＭＳ 明朝"/>
                          <a:cs typeface="Times New Roman"/>
                        </a:rPr>
                        <a:t>I/2</a:t>
                      </a:r>
                      <a:r>
                        <a:rPr lang="ja-JP" altLang="en-US" sz="1400" kern="100" dirty="0">
                          <a:effectLst/>
                          <a:latin typeface="Century"/>
                          <a:ea typeface="ＭＳ 明朝"/>
                          <a:cs typeface="Times New Roman"/>
                        </a:rPr>
                        <a:t>視標による両眼中心視野角度が</a:t>
                      </a:r>
                      <a:r>
                        <a:rPr lang="en-US" altLang="ja-JP" sz="1400" kern="100" dirty="0">
                          <a:effectLst/>
                          <a:latin typeface="Century"/>
                          <a:ea typeface="ＭＳ 明朝"/>
                          <a:cs typeface="Times New Roman"/>
                        </a:rPr>
                        <a:t>28</a:t>
                      </a:r>
                      <a:r>
                        <a:rPr lang="ja-JP" altLang="en-US" sz="1400" kern="100" dirty="0">
                          <a:effectLst/>
                          <a:latin typeface="Century"/>
                          <a:ea typeface="ＭＳ 明朝"/>
                          <a:cs typeface="Times New Roman"/>
                        </a:rPr>
                        <a:t>度以下のもの</a:t>
                      </a:r>
                      <a:endParaRPr lang="en-US" altLang="ja-JP" sz="1400" kern="100" dirty="0">
                        <a:effectLst/>
                        <a:latin typeface="Century"/>
                        <a:ea typeface="ＭＳ 明朝"/>
                        <a:cs typeface="Times New Roman"/>
                      </a:endParaRPr>
                    </a:p>
                    <a:p>
                      <a:pPr algn="just">
                        <a:lnSpc>
                          <a:spcPct val="100000"/>
                        </a:lnSpc>
                        <a:spcAft>
                          <a:spcPts val="0"/>
                        </a:spcAft>
                      </a:pPr>
                      <a:r>
                        <a:rPr lang="ja-JP" altLang="en-US" sz="1400" kern="100" dirty="0">
                          <a:effectLst/>
                          <a:latin typeface="Century"/>
                          <a:ea typeface="ＭＳ 明朝"/>
                          <a:cs typeface="Times New Roman"/>
                        </a:rPr>
                        <a:t>　　ニ　自動視野計による測定の結果、両眼開放視認点数が</a:t>
                      </a:r>
                      <a:r>
                        <a:rPr lang="en-US" altLang="ja-JP" sz="1400" kern="100" dirty="0">
                          <a:effectLst/>
                          <a:latin typeface="Century"/>
                          <a:ea typeface="ＭＳ 明朝"/>
                          <a:cs typeface="Times New Roman"/>
                        </a:rPr>
                        <a:t>70</a:t>
                      </a:r>
                      <a:r>
                        <a:rPr lang="ja-JP" altLang="en-US" sz="1400" kern="100" dirty="0">
                          <a:effectLst/>
                          <a:latin typeface="Century"/>
                          <a:ea typeface="ＭＳ 明朝"/>
                          <a:cs typeface="Times New Roman"/>
                        </a:rPr>
                        <a:t>点以下かつ両眼中心視野視認点</a:t>
                      </a:r>
                      <a:endParaRPr lang="en-US" altLang="ja-JP" sz="1400" kern="100" dirty="0">
                        <a:effectLst/>
                        <a:latin typeface="Century"/>
                        <a:ea typeface="ＭＳ 明朝"/>
                        <a:cs typeface="Times New Roman"/>
                      </a:endParaRPr>
                    </a:p>
                    <a:p>
                      <a:pPr algn="just">
                        <a:lnSpc>
                          <a:spcPct val="100000"/>
                        </a:lnSpc>
                        <a:spcAft>
                          <a:spcPts val="0"/>
                        </a:spcAft>
                      </a:pPr>
                      <a:r>
                        <a:rPr lang="ja-JP" altLang="en-US" sz="1400" kern="100" dirty="0">
                          <a:effectLst/>
                          <a:latin typeface="Century"/>
                          <a:ea typeface="ＭＳ 明朝"/>
                          <a:cs typeface="Times New Roman"/>
                        </a:rPr>
                        <a:t>　　　　数が</a:t>
                      </a:r>
                      <a:r>
                        <a:rPr lang="en-US" altLang="ja-JP" sz="1400" kern="100" dirty="0">
                          <a:effectLst/>
                          <a:latin typeface="Century"/>
                          <a:ea typeface="ＭＳ 明朝"/>
                          <a:cs typeface="Times New Roman"/>
                        </a:rPr>
                        <a:t>20</a:t>
                      </a:r>
                      <a:r>
                        <a:rPr lang="ja-JP" altLang="en-US" sz="1400" kern="100" dirty="0">
                          <a:effectLst/>
                          <a:latin typeface="Century"/>
                          <a:ea typeface="ＭＳ 明朝"/>
                          <a:cs typeface="Times New Roman"/>
                        </a:rPr>
                        <a:t>点以下のもの</a:t>
                      </a:r>
                      <a:endParaRPr lang="ja-JP" sz="1400" kern="100" dirty="0">
                        <a:effectLst/>
                        <a:latin typeface="Century"/>
                        <a:ea typeface="ＭＳ 明朝"/>
                        <a:cs typeface="Times New Roman"/>
                      </a:endParaRP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0"/>
                  </a:ext>
                </a:extLst>
              </a:tr>
              <a:tr h="253910">
                <a:tc vMerge="1">
                  <a:txBody>
                    <a:bodyPr/>
                    <a:lstStyle/>
                    <a:p>
                      <a:endParaRPr kumimoji="1" lang="ja-JP" altLang="en-US"/>
                    </a:p>
                  </a:txBody>
                  <a:tcPr/>
                </a:tc>
                <a:tc>
                  <a:txBody>
                    <a:bodyPr/>
                    <a:lstStyle/>
                    <a:p>
                      <a:pPr algn="just">
                        <a:lnSpc>
                          <a:spcPct val="115000"/>
                        </a:lnSpc>
                        <a:spcBef>
                          <a:spcPts val="1200"/>
                        </a:spcBef>
                        <a:spcAft>
                          <a:spcPts val="0"/>
                        </a:spcAft>
                      </a:pPr>
                      <a:r>
                        <a:rPr lang="ja-JP" sz="1500" kern="100" dirty="0">
                          <a:effectLst/>
                          <a:latin typeface="Century"/>
                          <a:ea typeface="ＭＳ 明朝"/>
                          <a:cs typeface="Times New Roman"/>
                        </a:rPr>
                        <a:t>２　両耳の聴力レベルが</a:t>
                      </a:r>
                      <a:r>
                        <a:rPr lang="en-US" sz="1500" kern="100" dirty="0">
                          <a:effectLst/>
                          <a:latin typeface="Century"/>
                          <a:ea typeface="ＭＳ 明朝"/>
                          <a:cs typeface="Times New Roman"/>
                        </a:rPr>
                        <a:t>100</a:t>
                      </a:r>
                      <a:r>
                        <a:rPr lang="ja-JP" sz="1500" kern="100" dirty="0">
                          <a:effectLst/>
                          <a:latin typeface="Century"/>
                          <a:ea typeface="ＭＳ 明朝"/>
                          <a:cs typeface="Times New Roman"/>
                        </a:rPr>
                        <a:t>デシベル以上のもの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1"/>
                  </a:ext>
                </a:extLst>
              </a:tr>
              <a:tr h="253910">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３　両上肢の機能に著しい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2"/>
                  </a:ext>
                </a:extLst>
              </a:tr>
              <a:tr h="253910">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４　両上肢のすべての指を欠くもの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3"/>
                  </a:ext>
                </a:extLst>
              </a:tr>
              <a:tr h="253910">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５　両上肢のすべての指の機能に著しい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4"/>
                  </a:ext>
                </a:extLst>
              </a:tr>
              <a:tr h="253910">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６　両下肢の機能に著しい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5"/>
                  </a:ext>
                </a:extLst>
              </a:tr>
              <a:tr h="253910">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７　両下肢の足関節以上で欠くもの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6"/>
                  </a:ext>
                </a:extLst>
              </a:tr>
              <a:tr h="507818">
                <a:tc vMerge="1">
                  <a:txBody>
                    <a:bodyPr/>
                    <a:lstStyle/>
                    <a:p>
                      <a:endParaRPr kumimoji="1" lang="ja-JP" altLang="en-US"/>
                    </a:p>
                  </a:txBody>
                  <a:tcPr/>
                </a:tc>
                <a:tc>
                  <a:txBody>
                    <a:bodyPr/>
                    <a:lstStyle/>
                    <a:p>
                      <a:pPr marL="304800" indent="-304800" algn="just">
                        <a:lnSpc>
                          <a:spcPct val="115000"/>
                        </a:lnSpc>
                        <a:spcAft>
                          <a:spcPts val="0"/>
                        </a:spcAft>
                      </a:pPr>
                      <a:r>
                        <a:rPr lang="ja-JP" sz="1500" kern="100" dirty="0">
                          <a:effectLst/>
                          <a:latin typeface="Century"/>
                          <a:ea typeface="ＭＳ 明朝"/>
                          <a:cs typeface="Times New Roman"/>
                        </a:rPr>
                        <a:t>８　体幹の機能に座っていることができない程度または立ち上がることができない程度の障がいを有するもの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7"/>
                  </a:ext>
                </a:extLst>
              </a:tr>
              <a:tr h="761726">
                <a:tc vMerge="1">
                  <a:txBody>
                    <a:bodyPr/>
                    <a:lstStyle/>
                    <a:p>
                      <a:endParaRPr kumimoji="1" lang="ja-JP" altLang="en-US"/>
                    </a:p>
                  </a:txBody>
                  <a:tcPr/>
                </a:tc>
                <a:tc>
                  <a:txBody>
                    <a:bodyPr/>
                    <a:lstStyle/>
                    <a:p>
                      <a:pPr marL="304800" indent="-304800" algn="just">
                        <a:lnSpc>
                          <a:spcPct val="115000"/>
                        </a:lnSpc>
                        <a:spcAft>
                          <a:spcPts val="0"/>
                        </a:spcAft>
                      </a:pPr>
                      <a:r>
                        <a:rPr lang="ja-JP" sz="1500" kern="100" dirty="0">
                          <a:effectLst/>
                          <a:latin typeface="Century"/>
                          <a:ea typeface="ＭＳ 明朝"/>
                          <a:cs typeface="Times New Roman"/>
                        </a:rPr>
                        <a:t>９　前各号に掲げるもののほか、身体の機能の障がいまたは長期にわたる安静を必要とする症状が前各号と同程度以上と認められる状態であって、日常生活の用を弁ずることを不能ならしめる程度のもの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8"/>
                  </a:ext>
                </a:extLst>
              </a:tr>
              <a:tr h="253910">
                <a:tc vMerge="1">
                  <a:txBody>
                    <a:bodyPr/>
                    <a:lstStyle/>
                    <a:p>
                      <a:endParaRPr kumimoji="1" lang="ja-JP" altLang="en-US"/>
                    </a:p>
                  </a:txBody>
                  <a:tcPr/>
                </a:tc>
                <a:tc>
                  <a:txBody>
                    <a:bodyPr/>
                    <a:lstStyle/>
                    <a:p>
                      <a:pPr algn="just">
                        <a:lnSpc>
                          <a:spcPct val="115000"/>
                        </a:lnSpc>
                        <a:spcAft>
                          <a:spcPts val="0"/>
                        </a:spcAft>
                      </a:pPr>
                      <a:r>
                        <a:rPr lang="en-US" sz="1500" kern="100" dirty="0">
                          <a:effectLst/>
                          <a:latin typeface="ＭＳ 明朝"/>
                          <a:ea typeface="ＭＳ 明朝"/>
                          <a:cs typeface="Times New Roman"/>
                        </a:rPr>
                        <a:t>10</a:t>
                      </a:r>
                      <a:r>
                        <a:rPr lang="ja-JP" sz="1500" kern="100" dirty="0">
                          <a:effectLst/>
                          <a:latin typeface="Century"/>
                          <a:ea typeface="ＭＳ 明朝"/>
                          <a:cs typeface="Times New Roman"/>
                        </a:rPr>
                        <a:t>　精神の障がいであって、前各号と同程度以上と認められる程度のもの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9"/>
                  </a:ext>
                </a:extLst>
              </a:tr>
              <a:tr h="507818">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11</a:t>
                      </a:r>
                      <a:r>
                        <a:rPr lang="ja-JP" sz="1500" kern="100" dirty="0">
                          <a:effectLst/>
                          <a:latin typeface="Century"/>
                          <a:ea typeface="ＭＳ 明朝"/>
                          <a:cs typeface="Times New Roman"/>
                        </a:rPr>
                        <a:t>　身体の機能の</a:t>
                      </a:r>
                      <a:r>
                        <a:rPr lang="ja-JP" sz="1500" kern="100" dirty="0" err="1">
                          <a:effectLst/>
                          <a:latin typeface="Century"/>
                          <a:ea typeface="ＭＳ 明朝"/>
                          <a:cs typeface="Times New Roman"/>
                        </a:rPr>
                        <a:t>障がい</a:t>
                      </a:r>
                      <a:r>
                        <a:rPr lang="ja-JP" sz="1500" kern="100" dirty="0">
                          <a:effectLst/>
                          <a:latin typeface="Century"/>
                          <a:ea typeface="ＭＳ 明朝"/>
                          <a:cs typeface="Times New Roman"/>
                        </a:rPr>
                        <a:t>もしくは症状または精神の障がいが重複する場合であって、その状態が前各号と同程度以上と認められる程度のもの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019833242"/>
              </p:ext>
            </p:extLst>
          </p:nvPr>
        </p:nvGraphicFramePr>
        <p:xfrm>
          <a:off x="768152" y="6299989"/>
          <a:ext cx="8352988" cy="6589403"/>
        </p:xfrm>
        <a:graphic>
          <a:graphicData uri="http://schemas.openxmlformats.org/drawingml/2006/table">
            <a:tbl>
              <a:tblPr firstRow="1" firstCol="1" bandRow="1"/>
              <a:tblGrid>
                <a:gridCol w="705678">
                  <a:extLst>
                    <a:ext uri="{9D8B030D-6E8A-4147-A177-3AD203B41FA5}">
                      <a16:colId xmlns:a16="http://schemas.microsoft.com/office/drawing/2014/main" xmlns="" val="20000"/>
                    </a:ext>
                  </a:extLst>
                </a:gridCol>
                <a:gridCol w="7647310">
                  <a:extLst>
                    <a:ext uri="{9D8B030D-6E8A-4147-A177-3AD203B41FA5}">
                      <a16:colId xmlns:a16="http://schemas.microsoft.com/office/drawing/2014/main" xmlns="" val="20001"/>
                    </a:ext>
                  </a:extLst>
                </a:gridCol>
              </a:tblGrid>
              <a:tr h="1584559">
                <a:tc rowSpan="17">
                  <a:txBody>
                    <a:bodyPr/>
                    <a:lstStyle/>
                    <a:p>
                      <a:pPr algn="ctr">
                        <a:lnSpc>
                          <a:spcPct val="115000"/>
                        </a:lnSpc>
                        <a:spcAft>
                          <a:spcPts val="0"/>
                        </a:spcAft>
                      </a:pPr>
                      <a:r>
                        <a:rPr lang="ja-JP" sz="1700" b="1" kern="100" dirty="0">
                          <a:effectLst/>
                          <a:latin typeface="HG丸ｺﾞｼｯｸM-PRO" panose="020F0600000000000000" pitchFamily="50" charset="-128"/>
                          <a:ea typeface="HG丸ｺﾞｼｯｸM-PRO" panose="020F0600000000000000" pitchFamily="50" charset="-128"/>
                          <a:cs typeface="Times New Roman"/>
                        </a:rPr>
                        <a:t>２</a:t>
                      </a:r>
                      <a:endParaRPr lang="ja-JP" sz="1700" kern="100" dirty="0">
                        <a:effectLst/>
                        <a:latin typeface="HG丸ｺﾞｼｯｸM-PRO" panose="020F0600000000000000" pitchFamily="50" charset="-128"/>
                        <a:ea typeface="HG丸ｺﾞｼｯｸM-PRO" panose="020F0600000000000000" pitchFamily="50" charset="-128"/>
                        <a:cs typeface="Times New Roman"/>
                      </a:endParaRPr>
                    </a:p>
                    <a:p>
                      <a:pPr algn="ctr">
                        <a:lnSpc>
                          <a:spcPct val="115000"/>
                        </a:lnSpc>
                        <a:spcAft>
                          <a:spcPts val="0"/>
                        </a:spcAft>
                      </a:pPr>
                      <a:r>
                        <a:rPr lang="en-US" sz="1700" b="1" kern="100" dirty="0">
                          <a:effectLst/>
                          <a:latin typeface="HG丸ｺﾞｼｯｸM-PRO" panose="020F0600000000000000" pitchFamily="50" charset="-128"/>
                          <a:ea typeface="HG丸ｺﾞｼｯｸM-PRO" panose="020F0600000000000000" pitchFamily="50" charset="-128"/>
                          <a:cs typeface="Times New Roman"/>
                        </a:rPr>
                        <a:t> </a:t>
                      </a:r>
                      <a:endParaRPr lang="ja-JP" sz="1700" kern="100" dirty="0">
                        <a:effectLst/>
                        <a:latin typeface="HG丸ｺﾞｼｯｸM-PRO" panose="020F0600000000000000" pitchFamily="50" charset="-128"/>
                        <a:ea typeface="HG丸ｺﾞｼｯｸM-PRO" panose="020F0600000000000000" pitchFamily="50" charset="-128"/>
                        <a:cs typeface="Times New Roman"/>
                      </a:endParaRPr>
                    </a:p>
                    <a:p>
                      <a:pPr algn="ctr">
                        <a:lnSpc>
                          <a:spcPct val="115000"/>
                        </a:lnSpc>
                        <a:spcAft>
                          <a:spcPts val="0"/>
                        </a:spcAft>
                      </a:pPr>
                      <a:r>
                        <a:rPr lang="ja-JP" sz="1700" b="1" kern="100" dirty="0">
                          <a:effectLst/>
                          <a:latin typeface="HG丸ｺﾞｼｯｸM-PRO" panose="020F0600000000000000" pitchFamily="50" charset="-128"/>
                          <a:ea typeface="HG丸ｺﾞｼｯｸM-PRO" panose="020F0600000000000000" pitchFamily="50" charset="-128"/>
                          <a:cs typeface="Times New Roman"/>
                        </a:rPr>
                        <a:t>級</a:t>
                      </a:r>
                      <a:endParaRPr lang="ja-JP" sz="1700" kern="100" dirty="0">
                        <a:effectLst/>
                        <a:latin typeface="HG丸ｺﾞｼｯｸM-PRO" panose="020F0600000000000000" pitchFamily="50" charset="-128"/>
                        <a:ea typeface="HG丸ｺﾞｼｯｸM-PRO" panose="020F0600000000000000" pitchFamily="50" charset="-128"/>
                        <a:cs typeface="Times New Roman"/>
                      </a:endParaRPr>
                    </a:p>
                    <a:p>
                      <a:pPr algn="just">
                        <a:lnSpc>
                          <a:spcPct val="115000"/>
                        </a:lnSpc>
                        <a:spcAft>
                          <a:spcPts val="0"/>
                        </a:spcAft>
                      </a:pPr>
                      <a:r>
                        <a:rPr lang="ja-JP" sz="1700" kern="100" dirty="0">
                          <a:effectLst/>
                          <a:latin typeface="HG丸ｺﾞｼｯｸM-PRO" panose="020F0600000000000000" pitchFamily="50" charset="-128"/>
                          <a:ea typeface="HG丸ｺﾞｼｯｸM-PRO" panose="020F0600000000000000" pitchFamily="50" charset="-128"/>
                          <a:cs typeface="Times New Roman"/>
                        </a:rPr>
                        <a:t>　　</a:t>
                      </a:r>
                    </a:p>
                  </a:txBody>
                  <a:tcPr marL="49066" marR="49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1" lang="ja-JP" altLang="en-US" sz="1500" b="0" i="0" u="none" strike="noStrike" kern="100" cap="none" spc="0" normalizeH="0" baseline="0" noProof="0" dirty="0">
                          <a:ln>
                            <a:noFill/>
                          </a:ln>
                          <a:solidFill>
                            <a:prstClr val="black"/>
                          </a:solidFill>
                          <a:effectLst/>
                          <a:uLnTx/>
                          <a:uFillTx/>
                          <a:latin typeface="Century"/>
                          <a:ea typeface="ＭＳ 明朝"/>
                          <a:cs typeface="Times New Roman"/>
                        </a:rPr>
                        <a:t>１　次に揚げる視覚障害</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00" cap="none" spc="0" normalizeH="0" baseline="0" noProof="0" dirty="0">
                          <a:ln>
                            <a:noFill/>
                          </a:ln>
                          <a:solidFill>
                            <a:prstClr val="black"/>
                          </a:solidFill>
                          <a:effectLst/>
                          <a:uLnTx/>
                          <a:uFillTx/>
                          <a:latin typeface="Century"/>
                          <a:ea typeface="ＭＳ 明朝"/>
                          <a:cs typeface="Times New Roman"/>
                        </a:rPr>
                        <a:t>　　イ</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　両眼の視力がそれぞれ</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0.07</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以下のもの</a:t>
                      </a:r>
                      <a:endPar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　　ロ　一眼の視力が</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0.08</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、他眼の視力が手動弁以下のもの</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　　ハ　ゴールドマン型視野計による測定の結果、両眼の</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I/4</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視標による周辺視野角度の和が</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　　　　それぞれ</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80</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度以下かつ</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I/2</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視標による両眼中心視野角度が</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56</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度以下のもの</a:t>
                      </a:r>
                      <a:endPar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　　ニ　自動視野計による測定の結果、両眼開放視認点数が</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70</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点以下かつ両眼中心視野視認点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　　　　数が</a:t>
                      </a:r>
                      <a:r>
                        <a:rPr kumimoji="1" lang="en-US" altLang="ja-JP" sz="1400" b="0" i="0" u="none" strike="noStrike" kern="100" cap="none" spc="0" normalizeH="0" baseline="0" noProof="0" dirty="0">
                          <a:ln>
                            <a:noFill/>
                          </a:ln>
                          <a:solidFill>
                            <a:prstClr val="black"/>
                          </a:solidFill>
                          <a:effectLst/>
                          <a:uLnTx/>
                          <a:uFillTx/>
                          <a:latin typeface="Century"/>
                          <a:ea typeface="ＭＳ 明朝"/>
                          <a:cs typeface="Times New Roman"/>
                        </a:rPr>
                        <a:t>40</a:t>
                      </a:r>
                      <a:r>
                        <a:rPr kumimoji="1" lang="ja-JP" altLang="en-US" sz="1400" b="0" i="0" u="none" strike="noStrike" kern="100" cap="none" spc="0" normalizeH="0" baseline="0" noProof="0" dirty="0">
                          <a:ln>
                            <a:noFill/>
                          </a:ln>
                          <a:solidFill>
                            <a:prstClr val="black"/>
                          </a:solidFill>
                          <a:effectLst/>
                          <a:uLnTx/>
                          <a:uFillTx/>
                          <a:latin typeface="Century"/>
                          <a:ea typeface="ＭＳ 明朝"/>
                          <a:cs typeface="Times New Roman"/>
                        </a:rPr>
                        <a:t>点以下のもの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0"/>
                  </a:ext>
                </a:extLst>
              </a:tr>
              <a:tr h="24251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２　両耳の聴力レベルが</a:t>
                      </a:r>
                      <a:r>
                        <a:rPr lang="en-US" sz="1500" kern="100" dirty="0">
                          <a:effectLst/>
                          <a:latin typeface="Century"/>
                          <a:ea typeface="ＭＳ 明朝"/>
                          <a:cs typeface="Times New Roman"/>
                        </a:rPr>
                        <a:t>90</a:t>
                      </a:r>
                      <a:r>
                        <a:rPr lang="ja-JP" sz="1500" kern="100" dirty="0">
                          <a:effectLst/>
                          <a:latin typeface="Century"/>
                          <a:ea typeface="ＭＳ 明朝"/>
                          <a:cs typeface="Times New Roman"/>
                        </a:rPr>
                        <a:t>デシベル以上のもの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1"/>
                  </a:ext>
                </a:extLst>
              </a:tr>
              <a:tr h="24251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３　平衡機能に著しい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2"/>
                  </a:ext>
                </a:extLst>
              </a:tr>
              <a:tr h="24251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４　そしゃくの機能を欠くもの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3"/>
                  </a:ext>
                </a:extLst>
              </a:tr>
              <a:tr h="24251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５　音声または言語機能に著しい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4"/>
                  </a:ext>
                </a:extLst>
              </a:tr>
              <a:tr h="24251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６　両上肢のおや指及び</a:t>
                      </a:r>
                      <a:r>
                        <a:rPr lang="ja-JP" sz="1500" kern="100" dirty="0" err="1">
                          <a:effectLst/>
                          <a:latin typeface="Century"/>
                          <a:ea typeface="ＭＳ 明朝"/>
                          <a:cs typeface="Times New Roman"/>
                        </a:rPr>
                        <a:t>ひと</a:t>
                      </a:r>
                      <a:r>
                        <a:rPr lang="ja-JP" sz="1500" kern="100" dirty="0">
                          <a:effectLst/>
                          <a:latin typeface="Century"/>
                          <a:ea typeface="ＭＳ 明朝"/>
                          <a:cs typeface="Times New Roman"/>
                        </a:rPr>
                        <a:t>さし指または中指を欠くもの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5"/>
                  </a:ext>
                </a:extLst>
              </a:tr>
              <a:tr h="27282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７　両上肢のおや指及び</a:t>
                      </a:r>
                      <a:r>
                        <a:rPr lang="ja-JP" sz="1500" kern="100" dirty="0" err="1">
                          <a:effectLst/>
                          <a:latin typeface="Century"/>
                          <a:ea typeface="ＭＳ 明朝"/>
                          <a:cs typeface="Times New Roman"/>
                        </a:rPr>
                        <a:t>ひと</a:t>
                      </a:r>
                      <a:r>
                        <a:rPr lang="ja-JP" sz="1500" kern="100" dirty="0">
                          <a:effectLst/>
                          <a:latin typeface="Century"/>
                          <a:ea typeface="ＭＳ 明朝"/>
                          <a:cs typeface="Times New Roman"/>
                        </a:rPr>
                        <a:t>さし指または中指の機能に著しい障がいを有するもの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6"/>
                  </a:ext>
                </a:extLst>
              </a:tr>
              <a:tr h="242514">
                <a:tc vMerge="1">
                  <a:txBody>
                    <a:bodyPr/>
                    <a:lstStyle/>
                    <a:p>
                      <a:endParaRPr kumimoji="1" lang="ja-JP" altLang="en-US"/>
                    </a:p>
                  </a:txBody>
                  <a:tcPr/>
                </a:tc>
                <a:tc>
                  <a:txBody>
                    <a:bodyPr/>
                    <a:lstStyle/>
                    <a:p>
                      <a:pPr algn="just">
                        <a:lnSpc>
                          <a:spcPct val="115000"/>
                        </a:lnSpc>
                        <a:spcAft>
                          <a:spcPts val="0"/>
                        </a:spcAft>
                      </a:pPr>
                      <a:r>
                        <a:rPr lang="ja-JP" sz="1500" kern="100" dirty="0">
                          <a:effectLst/>
                          <a:latin typeface="Century"/>
                          <a:ea typeface="ＭＳ 明朝"/>
                          <a:cs typeface="Times New Roman"/>
                        </a:rPr>
                        <a:t>８　一上肢の機能に著しい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7"/>
                  </a:ext>
                </a:extLst>
              </a:tr>
              <a:tr h="242514">
                <a:tc vMerge="1">
                  <a:txBody>
                    <a:bodyPr/>
                    <a:lstStyle/>
                    <a:p>
                      <a:endParaRPr kumimoji="1" lang="ja-JP" altLang="en-US"/>
                    </a:p>
                  </a:txBody>
                  <a:tcPr/>
                </a:tc>
                <a:tc>
                  <a:txBody>
                    <a:bodyPr/>
                    <a:lstStyle/>
                    <a:p>
                      <a:pPr marL="304800" indent="-304800" algn="just">
                        <a:lnSpc>
                          <a:spcPct val="115000"/>
                        </a:lnSpc>
                        <a:spcAft>
                          <a:spcPts val="0"/>
                        </a:spcAft>
                      </a:pPr>
                      <a:r>
                        <a:rPr lang="ja-JP" sz="1500" kern="100" dirty="0">
                          <a:effectLst/>
                          <a:latin typeface="Century"/>
                          <a:ea typeface="ＭＳ 明朝"/>
                          <a:cs typeface="Times New Roman"/>
                        </a:rPr>
                        <a:t>９　一上肢のすべての指を欠くもの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8"/>
                  </a:ext>
                </a:extLst>
              </a:tr>
              <a:tr h="242514">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10</a:t>
                      </a:r>
                      <a:r>
                        <a:rPr lang="ja-JP" sz="1500" kern="100" dirty="0">
                          <a:effectLst/>
                          <a:latin typeface="Century"/>
                          <a:ea typeface="ＭＳ 明朝"/>
                          <a:cs typeface="Times New Roman"/>
                        </a:rPr>
                        <a:t>　一上肢のすべての指の機能に著しい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9"/>
                  </a:ext>
                </a:extLst>
              </a:tr>
              <a:tr h="242514">
                <a:tc vMerge="1">
                  <a:txBody>
                    <a:bodyPr/>
                    <a:lstStyle/>
                    <a:p>
                      <a:endParaRPr kumimoji="1" lang="ja-JP" altLang="en-US"/>
                    </a:p>
                  </a:txBody>
                  <a:tcPr/>
                </a:tc>
                <a:tc>
                  <a:txBody>
                    <a:bodyPr/>
                    <a:lstStyle/>
                    <a:p>
                      <a:pPr algn="just">
                        <a:lnSpc>
                          <a:spcPct val="115000"/>
                        </a:lnSpc>
                        <a:spcAft>
                          <a:spcPts val="0"/>
                        </a:spcAft>
                      </a:pPr>
                      <a:r>
                        <a:rPr lang="en-US" sz="1500" kern="100" dirty="0">
                          <a:effectLst/>
                          <a:latin typeface="ＭＳ 明朝"/>
                          <a:ea typeface="ＭＳ 明朝"/>
                          <a:cs typeface="Times New Roman"/>
                        </a:rPr>
                        <a:t>11</a:t>
                      </a:r>
                      <a:r>
                        <a:rPr lang="ja-JP" sz="1500" kern="100" dirty="0">
                          <a:effectLst/>
                          <a:latin typeface="Century"/>
                          <a:ea typeface="ＭＳ 明朝"/>
                          <a:cs typeface="Times New Roman"/>
                        </a:rPr>
                        <a:t>　両下肢のすべての指を欠くもの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0"/>
                  </a:ext>
                </a:extLst>
              </a:tr>
              <a:tr h="242514">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12</a:t>
                      </a:r>
                      <a:r>
                        <a:rPr lang="ja-JP" sz="1500" kern="100" dirty="0">
                          <a:effectLst/>
                          <a:latin typeface="Century"/>
                          <a:ea typeface="ＭＳ 明朝"/>
                          <a:cs typeface="Times New Roman"/>
                        </a:rPr>
                        <a:t>　一下肢の機能に著しい</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1"/>
                  </a:ext>
                </a:extLst>
              </a:tr>
              <a:tr h="242514">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13</a:t>
                      </a:r>
                      <a:r>
                        <a:rPr lang="ja-JP" sz="1500" kern="100" dirty="0">
                          <a:effectLst/>
                          <a:latin typeface="Century"/>
                          <a:ea typeface="ＭＳ 明朝"/>
                          <a:cs typeface="Times New Roman"/>
                        </a:rPr>
                        <a:t>　一下肢を足関節以上で欠くもの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2"/>
                  </a:ext>
                </a:extLst>
              </a:tr>
              <a:tr h="242514">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14</a:t>
                      </a:r>
                      <a:r>
                        <a:rPr lang="ja-JP" sz="1500" kern="100" dirty="0">
                          <a:effectLst/>
                          <a:latin typeface="Century"/>
                          <a:ea typeface="ＭＳ 明朝"/>
                          <a:cs typeface="Times New Roman"/>
                        </a:rPr>
                        <a:t>　体幹の機能に歩くことができない程度の</a:t>
                      </a:r>
                      <a:r>
                        <a:rPr lang="ja-JP" sz="1500" kern="100" dirty="0" err="1">
                          <a:effectLst/>
                          <a:latin typeface="Century"/>
                          <a:ea typeface="ＭＳ 明朝"/>
                          <a:cs typeface="Times New Roman"/>
                        </a:rPr>
                        <a:t>障がいを</a:t>
                      </a:r>
                      <a:r>
                        <a:rPr lang="ja-JP" sz="1500" kern="100" dirty="0">
                          <a:effectLst/>
                          <a:latin typeface="Century"/>
                          <a:ea typeface="ＭＳ 明朝"/>
                          <a:cs typeface="Times New Roman"/>
                        </a:rPr>
                        <a:t>有するもの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3"/>
                  </a:ext>
                </a:extLst>
              </a:tr>
              <a:tr h="759392">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15</a:t>
                      </a:r>
                      <a:r>
                        <a:rPr lang="ja-JP" sz="1500" kern="100" dirty="0">
                          <a:effectLst/>
                          <a:latin typeface="Century"/>
                          <a:ea typeface="ＭＳ 明朝"/>
                          <a:cs typeface="Times New Roman"/>
                        </a:rPr>
                        <a:t>　前各号に掲げるもののほか、身体の機能の障がいまたは長期にわたる安静を必要とする症状が前各号と同程度以上と認められる状態であって、日常生活が著しい制限を受けるか、または日常生活に著しい制限を加えることを必要とする程度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4"/>
                  </a:ext>
                </a:extLst>
              </a:tr>
              <a:tr h="242514">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16</a:t>
                      </a:r>
                      <a:r>
                        <a:rPr lang="ja-JP" sz="1500" kern="100" dirty="0">
                          <a:effectLst/>
                          <a:latin typeface="Century"/>
                          <a:ea typeface="ＭＳ 明朝"/>
                          <a:cs typeface="Times New Roman"/>
                        </a:rPr>
                        <a:t>　精神の障がいであって、前各号と同程度以上と認められる程度のもの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5"/>
                  </a:ext>
                </a:extLst>
              </a:tr>
              <a:tr h="511869">
                <a:tc vMerge="1">
                  <a:txBody>
                    <a:bodyPr/>
                    <a:lstStyle/>
                    <a:p>
                      <a:endParaRPr kumimoji="1" lang="ja-JP" altLang="en-US"/>
                    </a:p>
                  </a:txBody>
                  <a:tcPr/>
                </a:tc>
                <a:tc>
                  <a:txBody>
                    <a:bodyPr/>
                    <a:lstStyle/>
                    <a:p>
                      <a:pPr marL="304800" indent="-304800" algn="just">
                        <a:lnSpc>
                          <a:spcPct val="115000"/>
                        </a:lnSpc>
                        <a:spcAft>
                          <a:spcPts val="0"/>
                        </a:spcAft>
                      </a:pPr>
                      <a:r>
                        <a:rPr lang="en-US" sz="1500" kern="100" dirty="0">
                          <a:effectLst/>
                          <a:latin typeface="ＭＳ 明朝"/>
                          <a:ea typeface="ＭＳ 明朝"/>
                          <a:cs typeface="Times New Roman"/>
                        </a:rPr>
                        <a:t>17</a:t>
                      </a:r>
                      <a:r>
                        <a:rPr lang="ja-JP" sz="1500" kern="100" dirty="0">
                          <a:effectLst/>
                          <a:latin typeface="Century"/>
                          <a:ea typeface="ＭＳ 明朝"/>
                          <a:cs typeface="Times New Roman"/>
                        </a:rPr>
                        <a:t>　身体の機能の</a:t>
                      </a:r>
                      <a:r>
                        <a:rPr lang="ja-JP" sz="1500" kern="100" dirty="0" err="1">
                          <a:effectLst/>
                          <a:latin typeface="Century"/>
                          <a:ea typeface="ＭＳ 明朝"/>
                          <a:cs typeface="Times New Roman"/>
                        </a:rPr>
                        <a:t>障がい</a:t>
                      </a:r>
                      <a:r>
                        <a:rPr lang="ja-JP" sz="1500" kern="100" dirty="0">
                          <a:effectLst/>
                          <a:latin typeface="Century"/>
                          <a:ea typeface="ＭＳ 明朝"/>
                          <a:cs typeface="Times New Roman"/>
                        </a:rPr>
                        <a:t>もしくは症状または精神の障がいが重複する場合であって、その状態が前各号と同程度以上と認められる程度のもの</a:t>
                      </a:r>
                    </a:p>
                  </a:txBody>
                  <a:tcPr marL="49066" marR="490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172054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755373"/>
            <a:ext cx="8161020" cy="1108922"/>
          </a:xfrm>
        </p:spPr>
        <p:txBody>
          <a:bodyPr>
            <a:normAutofit/>
          </a:bodyPr>
          <a:lstStyle/>
          <a:p>
            <a:r>
              <a:rPr lang="ja-JP" altLang="en-US" sz="4200" b="1" dirty="0">
                <a:solidFill>
                  <a:schemeClr val="bg1"/>
                </a:solidFill>
                <a:effectLst>
                  <a:glow rad="228600">
                    <a:schemeClr val="accent1">
                      <a:satMod val="175000"/>
                      <a:alpha val="40000"/>
                    </a:schemeClr>
                  </a:glow>
                </a:effectLst>
                <a:latin typeface="HG丸ｺﾞｼｯｸM-PRO" pitchFamily="50" charset="-128"/>
                <a:ea typeface="HG丸ｺﾞｼｯｸM-PRO" pitchFamily="50" charset="-128"/>
              </a:rPr>
              <a:t>特別児童扶養手当のしおり</a:t>
            </a:r>
          </a:p>
        </p:txBody>
      </p:sp>
      <p:sp>
        <p:nvSpPr>
          <p:cNvPr id="4" name="角丸四角形 3"/>
          <p:cNvSpPr/>
          <p:nvPr/>
        </p:nvSpPr>
        <p:spPr>
          <a:xfrm>
            <a:off x="364907" y="3981332"/>
            <a:ext cx="8871386" cy="8064897"/>
          </a:xfrm>
          <a:prstGeom prst="roundRect">
            <a:avLst/>
          </a:prstGeom>
          <a:noFill/>
          <a:ln w="50800" cmpd="dbl">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7" name="サブタイトル 2"/>
          <p:cNvSpPr txBox="1">
            <a:spLocks/>
          </p:cNvSpPr>
          <p:nvPr/>
        </p:nvSpPr>
        <p:spPr>
          <a:xfrm>
            <a:off x="969774" y="3981333"/>
            <a:ext cx="7911336" cy="8064896"/>
          </a:xfrm>
          <a:prstGeom prst="rect">
            <a:avLst/>
          </a:prstGeom>
          <a:ln w="25400" cmpd="sng">
            <a:noFill/>
          </a:ln>
        </p:spPr>
        <p:txBody>
          <a:bodyPr vert="horz" lIns="128016" tIns="64008" rIns="128016" bIns="64008"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endParaRPr lang="ja-JP" altLang="ja-JP" sz="154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680" u="sng"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u="sng" dirty="0">
                <a:solidFill>
                  <a:schemeClr val="tx1"/>
                </a:solidFill>
                <a:latin typeface="HG丸ｺﾞｼｯｸM-PRO" panose="020F0600000000000000" pitchFamily="50" charset="-128"/>
                <a:ea typeface="HG丸ｺﾞｼｯｸM-PRO" panose="020F0600000000000000" pitchFamily="50" charset="-128"/>
              </a:rPr>
              <a:t>● 手当を受ける手続きに必要なもの</a:t>
            </a:r>
            <a:r>
              <a:rPr lang="en-US" altLang="ja-JP" sz="1540" u="sng" dirty="0">
                <a:solidFill>
                  <a:schemeClr val="tx1"/>
                </a:solidFill>
                <a:latin typeface="HG丸ｺﾞｼｯｸM-PRO" panose="020F0600000000000000" pitchFamily="50" charset="-128"/>
                <a:ea typeface="HG丸ｺﾞｼｯｸM-PRO" panose="020F0600000000000000" pitchFamily="50" charset="-128"/>
              </a:rPr>
              <a:t/>
            </a:r>
            <a:br>
              <a:rPr lang="en-US" altLang="ja-JP" sz="1540" u="sng" dirty="0">
                <a:solidFill>
                  <a:schemeClr val="tx1"/>
                </a:solidFill>
                <a:latin typeface="HG丸ｺﾞｼｯｸM-PRO" panose="020F0600000000000000" pitchFamily="50" charset="-128"/>
                <a:ea typeface="HG丸ｺﾞｼｯｸM-PRO" panose="020F0600000000000000" pitchFamily="50" charset="-128"/>
              </a:rPr>
            </a:b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ja-JP" altLang="en-US" sz="1540" dirty="0">
                <a:solidFill>
                  <a:schemeClr val="tx1"/>
                </a:solidFill>
                <a:latin typeface="HG丸ｺﾞｼｯｸM-PRO" panose="020F0600000000000000" pitchFamily="50" charset="-128"/>
                <a:ea typeface="HG丸ｺﾞｼｯｸM-PRO" panose="020F0600000000000000" pitchFamily="50" charset="-128"/>
              </a:rPr>
              <a:t>　この手当は認定請求をしない限り支給されません。手当を受けるには「福祉こども課</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子育て支援係」に次のものを添付のうえ認定請求をしてください。　　　　</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en-US" altLang="ja-JP" sz="1540" dirty="0">
                <a:solidFill>
                  <a:schemeClr val="tx1"/>
                </a:solidFill>
                <a:latin typeface="HG丸ｺﾞｼｯｸM-PRO" panose="020F0600000000000000" pitchFamily="50" charset="-128"/>
                <a:ea typeface="HG丸ｺﾞｼｯｸM-PRO" panose="020F0600000000000000" pitchFamily="50" charset="-128"/>
              </a:rPr>
              <a:t>(</a:t>
            </a:r>
            <a:r>
              <a:rPr lang="ja-JP" altLang="en-US" sz="1540" dirty="0">
                <a:solidFill>
                  <a:schemeClr val="tx1"/>
                </a:solidFill>
                <a:latin typeface="HG丸ｺﾞｼｯｸM-PRO" panose="020F0600000000000000" pitchFamily="50" charset="-128"/>
                <a:ea typeface="HG丸ｺﾞｼｯｸM-PRO" panose="020F0600000000000000" pitchFamily="50" charset="-128"/>
              </a:rPr>
              <a:t>診断書以外の添付書類の証明日は、申請日から１ヶ月以内の日付のものに限ります。</a:t>
            </a:r>
            <a:r>
              <a:rPr lang="en-US" altLang="ja-JP" sz="1540" dirty="0">
                <a:solidFill>
                  <a:schemeClr val="tx1"/>
                </a:solidFill>
                <a:latin typeface="HG丸ｺﾞｼｯｸM-PRO" panose="020F0600000000000000" pitchFamily="50" charset="-128"/>
                <a:ea typeface="HG丸ｺﾞｼｯｸM-PRO" panose="020F0600000000000000" pitchFamily="50" charset="-128"/>
              </a:rPr>
              <a:t>)</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ja-JP" altLang="en-US" sz="1680" b="1" dirty="0">
                <a:solidFill>
                  <a:schemeClr val="tx1"/>
                </a:solidFill>
                <a:latin typeface="HG丸ｺﾞｼｯｸM-PRO" panose="020F0600000000000000" pitchFamily="50" charset="-128"/>
                <a:ea typeface="HG丸ｺﾞｼｯｸM-PRO" panose="020F0600000000000000" pitchFamily="50" charset="-128"/>
              </a:rPr>
              <a:t>□ 戸籍謄本</a:t>
            </a:r>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申請者名義の通帳</a:t>
            </a: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ja-JP" altLang="en-US" sz="1540" dirty="0">
                <a:solidFill>
                  <a:schemeClr val="tx1"/>
                </a:solidFill>
                <a:latin typeface="HG丸ｺﾞｼｯｸM-PRO" panose="020F0600000000000000" pitchFamily="50" charset="-128"/>
                <a:ea typeface="HG丸ｺﾞｼｯｸM-PRO" panose="020F0600000000000000" pitchFamily="50" charset="-128"/>
              </a:rPr>
              <a:t>　・ゆう</a:t>
            </a:r>
            <a:r>
              <a:rPr lang="ja-JP" altLang="en-US" sz="1540" dirty="0" err="1">
                <a:solidFill>
                  <a:schemeClr val="tx1"/>
                </a:solidFill>
                <a:latin typeface="HG丸ｺﾞｼｯｸM-PRO" panose="020F0600000000000000" pitchFamily="50" charset="-128"/>
                <a:ea typeface="HG丸ｺﾞｼｯｸM-PRO" panose="020F0600000000000000" pitchFamily="50" charset="-128"/>
              </a:rPr>
              <a:t>ちょ</a:t>
            </a:r>
            <a:r>
              <a:rPr lang="ja-JP" altLang="en-US" sz="1540" dirty="0">
                <a:solidFill>
                  <a:schemeClr val="tx1"/>
                </a:solidFill>
                <a:latin typeface="HG丸ｺﾞｼｯｸM-PRO" panose="020F0600000000000000" pitchFamily="50" charset="-128"/>
                <a:ea typeface="HG丸ｺﾞｼｯｸM-PRO" panose="020F0600000000000000" pitchFamily="50" charset="-128"/>
              </a:rPr>
              <a:t>銀行を希望される場合</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は、全銀システム加入の通帳</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en-US" altLang="ja-JP" sz="1540" dirty="0">
                <a:solidFill>
                  <a:schemeClr val="tx1"/>
                </a:solidFill>
                <a:latin typeface="HG丸ｺﾞｼｯｸM-PRO" panose="020F0600000000000000" pitchFamily="50" charset="-128"/>
                <a:ea typeface="HG丸ｺﾞｼｯｸM-PRO" panose="020F0600000000000000" pitchFamily="50" charset="-128"/>
              </a:rPr>
              <a:t>      </a:t>
            </a:r>
            <a:r>
              <a:rPr lang="ja-JP" altLang="en-US" sz="1540" dirty="0">
                <a:solidFill>
                  <a:schemeClr val="tx1"/>
                </a:solidFill>
                <a:latin typeface="HG丸ｺﾞｼｯｸM-PRO" panose="020F0600000000000000" pitchFamily="50" charset="-128"/>
                <a:ea typeface="HG丸ｺﾞｼｯｸM-PRO" panose="020F0600000000000000" pitchFamily="50" charset="-128"/>
              </a:rPr>
              <a:t>「貯蓄預金」は不可です。</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身体障害者手帳または療育手帳</a:t>
            </a:r>
            <a:endParaRPr lang="en-US" altLang="ja-JP" sz="168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b="1" dirty="0">
                <a:solidFill>
                  <a:schemeClr val="tx1"/>
                </a:solidFill>
                <a:latin typeface="HG丸ｺﾞｼｯｸM-PRO" panose="020F0600000000000000" pitchFamily="50" charset="-128"/>
                <a:ea typeface="HG丸ｺﾞｼｯｸM-PRO" panose="020F0600000000000000" pitchFamily="50" charset="-128"/>
              </a:rPr>
              <a:t>　</a:t>
            </a:r>
            <a:r>
              <a:rPr lang="ja-JP" altLang="en-US" sz="1540" dirty="0">
                <a:solidFill>
                  <a:schemeClr val="tx1"/>
                </a:solidFill>
                <a:latin typeface="HG丸ｺﾞｼｯｸM-PRO" panose="020F0600000000000000" pitchFamily="50" charset="-128"/>
                <a:ea typeface="HG丸ｺﾞｼｯｸM-PRO" panose="020F0600000000000000" pitchFamily="50" charset="-128"/>
              </a:rPr>
              <a:t>・所持なければ不要です。</a:t>
            </a: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マイナンバーカード　</a:t>
            </a:r>
            <a:endParaRPr lang="en-US" altLang="ja-JP" sz="168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a:solidFill>
                  <a:schemeClr val="tx1"/>
                </a:solidFill>
                <a:latin typeface="HG丸ｺﾞｼｯｸM-PRO" panose="020F0600000000000000" pitchFamily="50" charset="-128"/>
                <a:ea typeface="HG丸ｺﾞｼｯｸM-PRO" panose="020F0600000000000000" pitchFamily="50" charset="-128"/>
              </a:rPr>
              <a:t>・</a:t>
            </a:r>
            <a:r>
              <a:rPr lang="ja-JP" altLang="en-US" sz="1540" dirty="0">
                <a:solidFill>
                  <a:schemeClr val="tx1"/>
                </a:solidFill>
                <a:latin typeface="HG丸ｺﾞｼｯｸM-PRO" panose="020F0600000000000000" pitchFamily="50" charset="-128"/>
                <a:ea typeface="HG丸ｺﾞｼｯｸM-PRO" panose="020F0600000000000000" pitchFamily="50" charset="-128"/>
              </a:rPr>
              <a:t>所持なければ、マイナンバー通知</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a:solidFill>
                  <a:schemeClr val="tx1"/>
                </a:solidFill>
                <a:latin typeface="HG丸ｺﾞｼｯｸM-PRO" panose="020F0600000000000000" pitchFamily="50" charset="-128"/>
                <a:ea typeface="HG丸ｺﾞｼｯｸM-PRO" panose="020F0600000000000000" pitchFamily="50" charset="-128"/>
              </a:rPr>
              <a:t>　　カード</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68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申請者の本人確認書類</a:t>
            </a:r>
            <a:endParaRPr lang="en-US" altLang="ja-JP" sz="168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dirty="0">
                <a:solidFill>
                  <a:schemeClr val="tx1"/>
                </a:solidFill>
                <a:latin typeface="HG丸ｺﾞｼｯｸM-PRO" panose="020F0600000000000000" pitchFamily="50" charset="-128"/>
                <a:ea typeface="HG丸ｺﾞｼｯｸM-PRO" panose="020F0600000000000000" pitchFamily="50" charset="-128"/>
              </a:rPr>
              <a:t>　・運転免許証など</a:t>
            </a:r>
            <a:endParaRPr lang="en-US" altLang="ja-JP" sz="168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540"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1440180" y="2065918"/>
            <a:ext cx="6720840" cy="1050294"/>
          </a:xfrm>
          <a:prstGeom prst="rect">
            <a:avLst/>
          </a:prstGeom>
          <a:ln w="25400" cmpd="sng">
            <a:noFill/>
          </a:ln>
        </p:spPr>
        <p:txBody>
          <a:bodyPr vert="horz" lIns="128016" tIns="64008" rIns="128016" bIns="64008"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lnSpc>
                <a:spcPct val="150000"/>
              </a:lnSpc>
            </a:pPr>
            <a:r>
              <a:rPr lang="ja-JP" altLang="en-US" sz="1680" dirty="0">
                <a:latin typeface="HG丸ｺﾞｼｯｸM-PRO" panose="020F0600000000000000" pitchFamily="50" charset="-128"/>
                <a:ea typeface="HG丸ｺﾞｼｯｸM-PRO" panose="020F0600000000000000" pitchFamily="50" charset="-128"/>
              </a:rPr>
              <a:t>特別</a:t>
            </a:r>
            <a:r>
              <a:rPr lang="ja-JP" altLang="ja-JP" sz="1680" dirty="0">
                <a:latin typeface="HG丸ｺﾞｼｯｸM-PRO" panose="020F0600000000000000" pitchFamily="50" charset="-128"/>
                <a:ea typeface="HG丸ｺﾞｼｯｸM-PRO" panose="020F0600000000000000" pitchFamily="50" charset="-128"/>
              </a:rPr>
              <a:t>児童扶養手当</a:t>
            </a:r>
            <a:r>
              <a:rPr lang="ja-JP" altLang="en-US" sz="1680" dirty="0">
                <a:latin typeface="HG丸ｺﾞｼｯｸM-PRO" panose="020F0600000000000000" pitchFamily="50" charset="-128"/>
                <a:ea typeface="HG丸ｺﾞｼｯｸM-PRO" panose="020F0600000000000000" pitchFamily="50" charset="-128"/>
              </a:rPr>
              <a:t>は、精神または身体に障がいのある児童の福祉を増進するために児童を監護している方に対して支給される手当です。</a:t>
            </a:r>
            <a:endParaRPr lang="ja-JP" altLang="ja-JP" sz="1680" dirty="0"/>
          </a:p>
          <a:p>
            <a:endParaRPr lang="ja-JP" altLang="en-US" sz="1680" dirty="0"/>
          </a:p>
        </p:txBody>
      </p:sp>
      <p:sp>
        <p:nvSpPr>
          <p:cNvPr id="9" name="サブタイトル 2"/>
          <p:cNvSpPr txBox="1">
            <a:spLocks/>
          </p:cNvSpPr>
          <p:nvPr/>
        </p:nvSpPr>
        <p:spPr>
          <a:xfrm>
            <a:off x="4800601" y="5997555"/>
            <a:ext cx="4407297" cy="6221908"/>
          </a:xfrm>
          <a:prstGeom prst="rect">
            <a:avLst/>
          </a:prstGeom>
          <a:ln w="25400" cmpd="sng">
            <a:noFill/>
          </a:ln>
        </p:spPr>
        <p:txBody>
          <a:bodyPr vert="horz" lIns="128016" tIns="64008" rIns="128016" bIns="64008"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endParaRPr lang="en-US" altLang="ja-JP" sz="168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診断書</a:t>
            </a:r>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・特別児童扶養手当用の診断書様式</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を役場福祉こども課でお渡しして</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います。</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r>
              <a:rPr lang="en-US" altLang="ja-JP" sz="1540" dirty="0">
                <a:solidFill>
                  <a:schemeClr val="tx1"/>
                </a:solidFill>
                <a:latin typeface="HG丸ｺﾞｼｯｸM-PRO" panose="020F0600000000000000" pitchFamily="50" charset="-128"/>
                <a:ea typeface="HG丸ｺﾞｼｯｸM-PRO" panose="020F0600000000000000" pitchFamily="50" charset="-128"/>
              </a:rPr>
              <a:t>(</a:t>
            </a:r>
            <a:r>
              <a:rPr lang="ja-JP" altLang="en-US" sz="1540" dirty="0">
                <a:solidFill>
                  <a:schemeClr val="tx1"/>
                </a:solidFill>
                <a:latin typeface="HG丸ｺﾞｼｯｸM-PRO" panose="020F0600000000000000" pitchFamily="50" charset="-128"/>
                <a:ea typeface="HG丸ｺﾞｼｯｸM-PRO" panose="020F0600000000000000" pitchFamily="50" charset="-128"/>
              </a:rPr>
              <a:t>障がいの種別によって様式が異な</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r>
              <a:rPr lang="ja-JP" altLang="en-US" sz="1540" dirty="0" err="1">
                <a:solidFill>
                  <a:schemeClr val="tx1"/>
                </a:solidFill>
                <a:latin typeface="HG丸ｺﾞｼｯｸM-PRO" panose="020F0600000000000000" pitchFamily="50" charset="-128"/>
                <a:ea typeface="HG丸ｺﾞｼｯｸM-PRO" panose="020F0600000000000000" pitchFamily="50" charset="-128"/>
              </a:rPr>
              <a:t>り</a:t>
            </a:r>
            <a:r>
              <a:rPr lang="ja-JP" altLang="en-US" sz="1540" dirty="0">
                <a:solidFill>
                  <a:schemeClr val="tx1"/>
                </a:solidFill>
                <a:latin typeface="HG丸ｺﾞｼｯｸM-PRO" panose="020F0600000000000000" pitchFamily="50" charset="-128"/>
                <a:ea typeface="HG丸ｺﾞｼｯｸM-PRO" panose="020F0600000000000000" pitchFamily="50" charset="-128"/>
              </a:rPr>
              <a:t>ます</a:t>
            </a:r>
            <a:r>
              <a:rPr lang="en-US" altLang="ja-JP" sz="1540" dirty="0">
                <a:solidFill>
                  <a:schemeClr val="tx1"/>
                </a:solidFill>
                <a:latin typeface="HG丸ｺﾞｼｯｸM-PRO" panose="020F0600000000000000" pitchFamily="50" charset="-128"/>
                <a:ea typeface="HG丸ｺﾞｼｯｸM-PRO" panose="020F0600000000000000" pitchFamily="50" charset="-128"/>
              </a:rPr>
              <a:t>)</a:t>
            </a: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r>
              <a:rPr lang="ja-JP" altLang="en-US" sz="1540" u="sng" dirty="0">
                <a:solidFill>
                  <a:schemeClr val="tx1"/>
                </a:solidFill>
                <a:latin typeface="HG丸ｺﾞｼｯｸM-PRO" panose="020F0600000000000000" pitchFamily="50" charset="-128"/>
                <a:ea typeface="HG丸ｺﾞｼｯｸM-PRO" panose="020F0600000000000000" pitchFamily="50" charset="-128"/>
              </a:rPr>
              <a:t>・診断年月日は認定請求書の提出日の</a:t>
            </a:r>
            <a:endParaRPr lang="en-US" altLang="ja-JP" sz="1540" u="sng"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r>
              <a:rPr lang="ja-JP" altLang="en-US" sz="1540" u="sng" dirty="0">
                <a:solidFill>
                  <a:schemeClr val="tx1"/>
                </a:solidFill>
                <a:latin typeface="HG丸ｺﾞｼｯｸM-PRO" panose="020F0600000000000000" pitchFamily="50" charset="-128"/>
                <a:ea typeface="HG丸ｺﾞｼｯｸM-PRO" panose="020F0600000000000000" pitchFamily="50" charset="-128"/>
              </a:rPr>
              <a:t>　属する月もしくはその前月中のもの</a:t>
            </a:r>
            <a:endParaRPr lang="en-US" altLang="ja-JP" sz="1540" u="sng"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r>
              <a:rPr lang="ja-JP" altLang="en-US" sz="1540" u="sng" dirty="0">
                <a:solidFill>
                  <a:schemeClr val="tx1"/>
                </a:solidFill>
                <a:latin typeface="HG丸ｺﾞｼｯｸM-PRO" panose="020F0600000000000000" pitchFamily="50" charset="-128"/>
                <a:ea typeface="HG丸ｺﾞｼｯｸM-PRO" panose="020F0600000000000000" pitchFamily="50" charset="-128"/>
              </a:rPr>
              <a:t>　に限ります。</a:t>
            </a:r>
            <a:endParaRPr lang="en-US" altLang="ja-JP" sz="1540" u="sng"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印鑑</a:t>
            </a:r>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・認め印でかまいません。</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ただし、スタンプ印は不可です。</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r>
              <a:rPr lang="en-US" altLang="ja-JP" sz="1540" dirty="0">
                <a:solidFill>
                  <a:schemeClr val="tx1"/>
                </a:solidFill>
                <a:latin typeface="HG丸ｺﾞｼｯｸM-PRO" panose="020F0600000000000000" pitchFamily="50" charset="-128"/>
                <a:ea typeface="HG丸ｺﾞｼｯｸM-PRO" panose="020F0600000000000000" pitchFamily="50" charset="-128"/>
              </a:rPr>
              <a:t>18</a:t>
            </a:r>
            <a:r>
              <a:rPr lang="ja-JP" altLang="en-US" sz="1540" dirty="0">
                <a:solidFill>
                  <a:schemeClr val="tx1"/>
                </a:solidFill>
                <a:latin typeface="HG丸ｺﾞｼｯｸM-PRO" panose="020F0600000000000000" pitchFamily="50" charset="-128"/>
                <a:ea typeface="HG丸ｺﾞｼｯｸM-PRO" panose="020F0600000000000000" pitchFamily="50" charset="-128"/>
              </a:rPr>
              <a:t>歳以上で異なる氏の方がいる場合</a:t>
            </a:r>
            <a:endParaRPr lang="en-US" altLang="ja-JP" sz="154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540" dirty="0">
                <a:solidFill>
                  <a:schemeClr val="tx1"/>
                </a:solidFill>
                <a:latin typeface="HG丸ｺﾞｼｯｸM-PRO" panose="020F0600000000000000" pitchFamily="50" charset="-128"/>
                <a:ea typeface="HG丸ｺﾞｼｯｸM-PRO" panose="020F0600000000000000" pitchFamily="50" charset="-128"/>
              </a:rPr>
              <a:t>　　は、個々の印鑑もお持ちください。</a:t>
            </a: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en-US" altLang="ja-JP" sz="1540" dirty="0">
                <a:solidFill>
                  <a:schemeClr val="tx1"/>
                </a:solidFill>
                <a:latin typeface="HG丸ｺﾞｼｯｸM-PRO" panose="020F0600000000000000" pitchFamily="50" charset="-128"/>
                <a:ea typeface="HG丸ｺﾞｼｯｸM-PRO" panose="020F0600000000000000" pitchFamily="50" charset="-128"/>
              </a:rPr>
              <a:t/>
            </a:r>
            <a:br>
              <a:rPr lang="en-US" altLang="ja-JP" sz="1540" dirty="0">
                <a:solidFill>
                  <a:schemeClr val="tx1"/>
                </a:solidFill>
                <a:latin typeface="HG丸ｺﾞｼｯｸM-PRO" panose="020F0600000000000000" pitchFamily="50" charset="-128"/>
                <a:ea typeface="HG丸ｺﾞｼｯｸM-PRO" panose="020F0600000000000000" pitchFamily="50" charset="-128"/>
              </a:rPr>
            </a:br>
            <a:r>
              <a:rPr lang="ja-JP" altLang="en-US" sz="1680" b="1" dirty="0">
                <a:solidFill>
                  <a:schemeClr val="tx1"/>
                </a:solidFill>
                <a:latin typeface="HG丸ｺﾞｼｯｸM-PRO" panose="020F0600000000000000" pitchFamily="50" charset="-128"/>
                <a:ea typeface="HG丸ｺﾞｼｯｸM-PRO" panose="020F0600000000000000" pitchFamily="50" charset="-128"/>
              </a:rPr>
              <a:t>□ その他</a:t>
            </a:r>
            <a:endParaRPr lang="en-US" altLang="ja-JP" sz="1680" b="1"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680" b="1" dirty="0">
                <a:solidFill>
                  <a:schemeClr val="tx1"/>
                </a:solidFill>
                <a:latin typeface="HG丸ｺﾞｼｯｸM-PRO" panose="020F0600000000000000" pitchFamily="50" charset="-128"/>
                <a:ea typeface="HG丸ｺﾞｼｯｸM-PRO" panose="020F0600000000000000" pitchFamily="50" charset="-128"/>
              </a:rPr>
              <a:t>　</a:t>
            </a:r>
            <a:r>
              <a:rPr lang="ja-JP" altLang="en-US" sz="1540" dirty="0">
                <a:solidFill>
                  <a:schemeClr val="tx1"/>
                </a:solidFill>
                <a:latin typeface="HG丸ｺﾞｼｯｸM-PRO" panose="020F0600000000000000" pitchFamily="50" charset="-128"/>
                <a:ea typeface="HG丸ｺﾞｼｯｸM-PRO" panose="020F0600000000000000" pitchFamily="50" charset="-128"/>
              </a:rPr>
              <a:t>（　　　　　　　　　　　 　　　　　）</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44238">
            <a:off x="6553557" y="2916218"/>
            <a:ext cx="2829284" cy="1783758"/>
          </a:xfrm>
          <a:prstGeom prst="rect">
            <a:avLst/>
          </a:prstGeom>
        </p:spPr>
      </p:pic>
    </p:spTree>
    <p:extLst>
      <p:ext uri="{BB962C8B-B14F-4D97-AF65-F5344CB8AC3E}">
        <p14:creationId xmlns:p14="http://schemas.microsoft.com/office/powerpoint/2010/main" val="180066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0"/>
          <p:cNvSpPr txBox="1">
            <a:spLocks/>
          </p:cNvSpPr>
          <p:nvPr/>
        </p:nvSpPr>
        <p:spPr>
          <a:xfrm>
            <a:off x="556390" y="352129"/>
            <a:ext cx="8502267" cy="11375422"/>
          </a:xfrm>
          <a:prstGeom prst="rect">
            <a:avLst/>
          </a:prstGeom>
        </p:spPr>
        <p:txBody>
          <a:bodyPr vert="horz" wrap="square" lIns="128016" tIns="64008" rIns="128016" bIns="64008"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20" dirty="0">
                <a:latin typeface="HGP創英角ﾎﾟｯﾌﾟ体" panose="040B0A00000000000000" pitchFamily="50" charset="-128"/>
                <a:ea typeface="HGP創英角ﾎﾟｯﾌﾟ体" panose="040B0A00000000000000" pitchFamily="50" charset="-128"/>
              </a:rPr>
              <a:t>１　手当を受給できるとき　</a:t>
            </a:r>
            <a:endParaRPr lang="en-US" altLang="ja-JP" sz="1820" dirty="0">
              <a:latin typeface="HGP創英角ﾎﾟｯﾌﾟ体" panose="040B0A00000000000000" pitchFamily="50" charset="-128"/>
              <a:ea typeface="HGP創英角ﾎﾟｯﾌﾟ体" panose="040B0A00000000000000" pitchFamily="50" charset="-128"/>
            </a:endParaRPr>
          </a:p>
          <a:p>
            <a:pPr algn="l"/>
            <a:endParaRPr lang="en-US" altLang="ja-JP" sz="1120" dirty="0">
              <a:latin typeface="ＭＳ Ｐ明朝" pitchFamily="18" charset="-128"/>
              <a:ea typeface="ＭＳ Ｐ明朝" pitchFamily="18" charset="-128"/>
            </a:endParaRPr>
          </a:p>
          <a:p>
            <a:pPr algn="l"/>
            <a:r>
              <a:rPr lang="ja-JP" altLang="en-US" sz="1680" dirty="0">
                <a:latin typeface="ＭＳ Ｐ明朝" pitchFamily="18" charset="-128"/>
                <a:ea typeface="ＭＳ Ｐ明朝" pitchFamily="18" charset="-128"/>
              </a:rPr>
              <a:t>　　●法令により定められた程度の</a:t>
            </a:r>
            <a:r>
              <a:rPr lang="ja-JP" altLang="en-US" sz="1680" dirty="0" err="1">
                <a:latin typeface="ＭＳ Ｐ明朝" pitchFamily="18" charset="-128"/>
                <a:ea typeface="ＭＳ Ｐ明朝" pitchFamily="18" charset="-128"/>
              </a:rPr>
              <a:t>障がい</a:t>
            </a:r>
            <a:r>
              <a:rPr lang="en-US" altLang="ja-JP" sz="1680" dirty="0">
                <a:latin typeface="ＭＳ Ｐ明朝" pitchFamily="18" charset="-128"/>
                <a:ea typeface="ＭＳ Ｐ明朝" pitchFamily="18" charset="-128"/>
              </a:rPr>
              <a:t>(※)</a:t>
            </a:r>
            <a:r>
              <a:rPr lang="ja-JP" altLang="en-US" sz="1680" dirty="0">
                <a:latin typeface="ＭＳ Ｐ明朝" pitchFamily="18" charset="-128"/>
                <a:ea typeface="ＭＳ Ｐ明朝" pitchFamily="18" charset="-128"/>
              </a:rPr>
              <a:t>があると認められた２０歳未満の児童を</a:t>
            </a:r>
            <a:r>
              <a:rPr lang="ja-JP" altLang="en-US" sz="1680" dirty="0" err="1">
                <a:latin typeface="ＭＳ Ｐ明朝" pitchFamily="18" charset="-128"/>
                <a:ea typeface="ＭＳ Ｐ明朝" pitchFamily="18" charset="-128"/>
              </a:rPr>
              <a:t>養育す</a:t>
            </a:r>
            <a:endParaRPr lang="en-US" altLang="ja-JP" sz="1680" dirty="0">
              <a:latin typeface="ＭＳ Ｐ明朝" pitchFamily="18" charset="-128"/>
              <a:ea typeface="ＭＳ Ｐ明朝" pitchFamily="18" charset="-128"/>
            </a:endParaRPr>
          </a:p>
          <a:p>
            <a:pPr algn="l"/>
            <a:r>
              <a:rPr lang="ja-JP" altLang="en-US" sz="1680" dirty="0">
                <a:latin typeface="ＭＳ Ｐ明朝" pitchFamily="18" charset="-128"/>
                <a:ea typeface="ＭＳ Ｐ明朝" pitchFamily="18" charset="-128"/>
              </a:rPr>
              <a:t>　　　 </a:t>
            </a:r>
            <a:r>
              <a:rPr lang="ja-JP" altLang="en-US" sz="1680" dirty="0" err="1">
                <a:latin typeface="ＭＳ Ｐ明朝" pitchFamily="18" charset="-128"/>
                <a:ea typeface="ＭＳ Ｐ明朝" pitchFamily="18" charset="-128"/>
              </a:rPr>
              <a:t>る</a:t>
            </a:r>
            <a:r>
              <a:rPr lang="ja-JP" altLang="en-US" sz="1680" dirty="0">
                <a:latin typeface="ＭＳ Ｐ明朝" pitchFamily="18" charset="-128"/>
                <a:ea typeface="ＭＳ Ｐ明朝" pitchFamily="18" charset="-128"/>
              </a:rPr>
              <a:t>父または母、もしくは父母にかわる当該児童の養育者に該当するとき</a:t>
            </a:r>
            <a:endParaRPr lang="en-US" altLang="ja-JP" sz="1680" dirty="0">
              <a:latin typeface="ＭＳ Ｐ明朝" pitchFamily="18" charset="-128"/>
              <a:ea typeface="ＭＳ Ｐ明朝" pitchFamily="18" charset="-128"/>
            </a:endParaRPr>
          </a:p>
          <a:p>
            <a:pPr algn="l"/>
            <a:r>
              <a:rPr lang="ja-JP" altLang="en-US" sz="700" dirty="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a:p>
            <a:pPr algn="l"/>
            <a:r>
              <a:rPr lang="ja-JP" altLang="en-US" sz="1540" b="1" dirty="0">
                <a:latin typeface="ＭＳ Ｐ明朝" pitchFamily="18" charset="-128"/>
                <a:ea typeface="ＭＳ Ｐ明朝" pitchFamily="18" charset="-128"/>
              </a:rPr>
              <a:t>　　</a:t>
            </a:r>
            <a:r>
              <a:rPr lang="ja-JP" altLang="en-US" sz="1540" b="1" dirty="0">
                <a:latin typeface="HG丸ｺﾞｼｯｸM-PRO" panose="020F0600000000000000" pitchFamily="50" charset="-128"/>
                <a:ea typeface="HG丸ｺﾞｼｯｸM-PRO" panose="020F0600000000000000" pitchFamily="50" charset="-128"/>
              </a:rPr>
              <a:t>　 </a:t>
            </a:r>
            <a:r>
              <a:rPr lang="ja-JP" altLang="en-US" sz="1540" b="1" u="sng" dirty="0">
                <a:latin typeface="HG丸ｺﾞｼｯｸM-PRO" panose="020F0600000000000000" pitchFamily="50" charset="-128"/>
                <a:ea typeface="HG丸ｺﾞｼｯｸM-PRO" panose="020F0600000000000000" pitchFamily="50" charset="-128"/>
              </a:rPr>
              <a:t>障がいの状況に応じて１級・２級に規定されます。</a:t>
            </a:r>
            <a:endParaRPr lang="en-US" altLang="ja-JP" sz="1540" b="1" u="sng" dirty="0">
              <a:latin typeface="HG丸ｺﾞｼｯｸM-PRO" panose="020F0600000000000000" pitchFamily="50" charset="-128"/>
              <a:ea typeface="HG丸ｺﾞｼｯｸM-PRO" panose="020F0600000000000000" pitchFamily="50" charset="-128"/>
            </a:endParaRPr>
          </a:p>
          <a:p>
            <a:pPr algn="l"/>
            <a:r>
              <a:rPr lang="en-US" altLang="ja-JP" sz="560" b="1" u="sng" dirty="0">
                <a:latin typeface="HG丸ｺﾞｼｯｸM-PRO" panose="020F0600000000000000" pitchFamily="50" charset="-128"/>
                <a:ea typeface="HG丸ｺﾞｼｯｸM-PRO" panose="020F0600000000000000" pitchFamily="50" charset="-128"/>
              </a:rPr>
              <a:t>           </a:t>
            </a:r>
          </a:p>
          <a:p>
            <a:pPr algn="l"/>
            <a:r>
              <a:rPr lang="en-US" altLang="ja-JP" sz="1540" b="1" dirty="0">
                <a:latin typeface="HG丸ｺﾞｼｯｸM-PRO" panose="020F0600000000000000" pitchFamily="50" charset="-128"/>
                <a:ea typeface="HG丸ｺﾞｼｯｸM-PRO" panose="020F0600000000000000" pitchFamily="50" charset="-128"/>
              </a:rPr>
              <a:t>        </a:t>
            </a:r>
            <a:r>
              <a:rPr lang="ja-JP" altLang="en-US" sz="1540" b="1" u="sng" dirty="0">
                <a:latin typeface="HG丸ｺﾞｼｯｸM-PRO" panose="020F0600000000000000" pitchFamily="50" charset="-128"/>
                <a:ea typeface="HG丸ｺﾞｼｯｸM-PRO" panose="020F0600000000000000" pitchFamily="50" charset="-128"/>
              </a:rPr>
              <a:t>詳しくは、しおり裏面の「</a:t>
            </a:r>
            <a:r>
              <a:rPr lang="ja-JP" altLang="en-US" sz="1540" b="1" u="sng" dirty="0" err="1">
                <a:latin typeface="HG丸ｺﾞｼｯｸM-PRO" panose="020F0600000000000000" pitchFamily="50" charset="-128"/>
                <a:ea typeface="HG丸ｺﾞｼｯｸM-PRO" panose="020F0600000000000000" pitchFamily="50" charset="-128"/>
              </a:rPr>
              <a:t>障がい</a:t>
            </a:r>
            <a:r>
              <a:rPr lang="ja-JP" altLang="en-US" sz="1540" b="1" u="sng" dirty="0">
                <a:latin typeface="HG丸ｺﾞｼｯｸM-PRO" panose="020F0600000000000000" pitchFamily="50" charset="-128"/>
                <a:ea typeface="HG丸ｺﾞｼｯｸM-PRO" panose="020F0600000000000000" pitchFamily="50" charset="-128"/>
              </a:rPr>
              <a:t>程度基準表」をご参照ください。</a:t>
            </a:r>
            <a:endParaRPr lang="en-US" altLang="ja-JP" sz="1540" b="1" u="sng" dirty="0">
              <a:latin typeface="HG丸ｺﾞｼｯｸM-PRO" panose="020F0600000000000000" pitchFamily="50" charset="-128"/>
              <a:ea typeface="HG丸ｺﾞｼｯｸM-PRO" panose="020F0600000000000000" pitchFamily="50" charset="-128"/>
            </a:endParaRPr>
          </a:p>
          <a:p>
            <a:pPr algn="l"/>
            <a:endParaRPr lang="en-US" altLang="ja-JP" sz="1680" dirty="0">
              <a:latin typeface="ＭＳ Ｐ明朝" pitchFamily="18" charset="-128"/>
              <a:ea typeface="ＭＳ Ｐ明朝" pitchFamily="18" charset="-128"/>
            </a:endParaRPr>
          </a:p>
          <a:p>
            <a:pPr algn="l"/>
            <a:endParaRPr lang="en-US" altLang="ja-JP" sz="1680" dirty="0">
              <a:latin typeface="ＭＳ Ｐ明朝" pitchFamily="18" charset="-128"/>
              <a:ea typeface="ＭＳ Ｐ明朝" pitchFamily="18" charset="-128"/>
            </a:endParaRPr>
          </a:p>
          <a:p>
            <a:pPr algn="l"/>
            <a:r>
              <a:rPr lang="ja-JP" altLang="en-US" sz="1820" dirty="0">
                <a:latin typeface="HGP創英角ﾎﾟｯﾌﾟ体" panose="040B0A00000000000000" pitchFamily="50" charset="-128"/>
                <a:ea typeface="HGP創英角ﾎﾟｯﾌﾟ体" panose="040B0A00000000000000" pitchFamily="50" charset="-128"/>
              </a:rPr>
              <a:t>２　手当を受給できないとき　</a:t>
            </a:r>
            <a:r>
              <a:rPr lang="en-US" altLang="ja-JP" sz="1540" dirty="0">
                <a:latin typeface="HGP創英角ﾎﾟｯﾌﾟ体" panose="040B0A00000000000000" pitchFamily="50" charset="-128"/>
                <a:ea typeface="HGP創英角ﾎﾟｯﾌﾟ体" panose="040B0A00000000000000" pitchFamily="50" charset="-128"/>
              </a:rPr>
              <a:t>(</a:t>
            </a:r>
            <a:r>
              <a:rPr lang="ja-JP" altLang="en-US" sz="1540" dirty="0">
                <a:latin typeface="HGP創英角ﾎﾟｯﾌﾟ体" panose="040B0A00000000000000" pitchFamily="50" charset="-128"/>
                <a:ea typeface="HGP創英角ﾎﾟｯﾌﾟ体" panose="040B0A00000000000000" pitchFamily="50" charset="-128"/>
              </a:rPr>
              <a:t>受給ができなくなるとき</a:t>
            </a:r>
            <a:r>
              <a:rPr lang="en-US" altLang="ja-JP" sz="1540" dirty="0">
                <a:latin typeface="HGP創英角ﾎﾟｯﾌﾟ体" panose="040B0A00000000000000" pitchFamily="50" charset="-128"/>
                <a:ea typeface="HGP創英角ﾎﾟｯﾌﾟ体" panose="040B0A00000000000000" pitchFamily="50" charset="-128"/>
              </a:rPr>
              <a:t>)</a:t>
            </a:r>
            <a:r>
              <a:rPr lang="ja-JP" altLang="en-US" sz="1960" dirty="0">
                <a:latin typeface="HGP創英角ﾎﾟｯﾌﾟ体" panose="040B0A00000000000000" pitchFamily="50" charset="-128"/>
                <a:ea typeface="HGP創英角ﾎﾟｯﾌﾟ体" panose="040B0A00000000000000" pitchFamily="50" charset="-128"/>
              </a:rPr>
              <a:t>　</a:t>
            </a:r>
            <a:endParaRPr lang="en-US" altLang="ja-JP" sz="1960" dirty="0">
              <a:latin typeface="HGP創英角ﾎﾟｯﾌﾟ体" panose="040B0A00000000000000" pitchFamily="50" charset="-128"/>
              <a:ea typeface="HGP創英角ﾎﾟｯﾌﾟ体" panose="040B0A00000000000000" pitchFamily="50" charset="-128"/>
            </a:endParaRPr>
          </a:p>
          <a:p>
            <a:pPr algn="l"/>
            <a:endParaRPr lang="en-US" altLang="ja-JP" sz="1680" dirty="0">
              <a:latin typeface="+mn-ea"/>
              <a:ea typeface="+mn-ea"/>
            </a:endParaRPr>
          </a:p>
          <a:p>
            <a:pPr algn="l"/>
            <a:r>
              <a:rPr lang="ja-JP" altLang="en-US" sz="1680" dirty="0">
                <a:latin typeface="ＭＳ Ｐ明朝" panose="02020600040205080304" pitchFamily="18" charset="-128"/>
                <a:ea typeface="ＭＳ Ｐ明朝" panose="02020600040205080304" pitchFamily="18" charset="-128"/>
              </a:rPr>
              <a:t>　　次のような場合は、手当を受給することができません。</a:t>
            </a:r>
            <a:endParaRPr lang="en-US" altLang="ja-JP" sz="1680" dirty="0">
              <a:latin typeface="ＭＳ Ｐ明朝" panose="02020600040205080304" pitchFamily="18" charset="-128"/>
              <a:ea typeface="ＭＳ Ｐ明朝" panose="02020600040205080304" pitchFamily="18" charset="-128"/>
            </a:endParaRPr>
          </a:p>
          <a:p>
            <a:pPr algn="l"/>
            <a:r>
              <a:rPr lang="ja-JP" altLang="en-US" sz="560" dirty="0">
                <a:latin typeface="ＭＳ Ｐ明朝" panose="02020600040205080304" pitchFamily="18" charset="-128"/>
                <a:ea typeface="ＭＳ Ｐ明朝" panose="02020600040205080304" pitchFamily="18" charset="-128"/>
              </a:rPr>
              <a:t>　　　　　　　　　　　</a:t>
            </a:r>
            <a:endParaRPr lang="en-US" altLang="ja-JP" sz="56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①対象児童や受給者</a:t>
            </a:r>
            <a:r>
              <a:rPr lang="en-US" altLang="ja-JP" sz="1680" dirty="0">
                <a:latin typeface="ＭＳ Ｐ明朝" panose="02020600040205080304" pitchFamily="18" charset="-128"/>
                <a:ea typeface="ＭＳ Ｐ明朝" panose="02020600040205080304" pitchFamily="18" charset="-128"/>
              </a:rPr>
              <a:t>(</a:t>
            </a:r>
            <a:r>
              <a:rPr lang="ja-JP" altLang="en-US" sz="1680" dirty="0">
                <a:latin typeface="ＭＳ Ｐ明朝" panose="02020600040205080304" pitchFamily="18" charset="-128"/>
                <a:ea typeface="ＭＳ Ｐ明朝" panose="02020600040205080304" pitchFamily="18" charset="-128"/>
              </a:rPr>
              <a:t>申請者</a:t>
            </a:r>
            <a:r>
              <a:rPr lang="en-US" altLang="ja-JP" sz="1680" dirty="0">
                <a:latin typeface="ＭＳ Ｐ明朝" panose="02020600040205080304" pitchFamily="18" charset="-128"/>
                <a:ea typeface="ＭＳ Ｐ明朝" panose="02020600040205080304" pitchFamily="18" charset="-128"/>
              </a:rPr>
              <a:t>)</a:t>
            </a:r>
            <a:r>
              <a:rPr lang="ja-JP" altLang="en-US" sz="1680" dirty="0">
                <a:latin typeface="ＭＳ Ｐ明朝" panose="02020600040205080304" pitchFamily="18" charset="-128"/>
                <a:ea typeface="ＭＳ Ｐ明朝" panose="02020600040205080304" pitchFamily="18" charset="-128"/>
              </a:rPr>
              <a:t>の住所が日本国内にない場合</a:t>
            </a:r>
            <a:endParaRPr lang="en-US" altLang="ja-JP" sz="1680" dirty="0">
              <a:latin typeface="ＭＳ Ｐ明朝" panose="02020600040205080304" pitchFamily="18" charset="-128"/>
              <a:ea typeface="ＭＳ Ｐ明朝" panose="02020600040205080304" pitchFamily="18" charset="-128"/>
            </a:endParaRPr>
          </a:p>
          <a:p>
            <a:pPr algn="l"/>
            <a:r>
              <a:rPr lang="ja-JP" altLang="en-US" sz="420" dirty="0">
                <a:latin typeface="ＭＳ Ｐ明朝" panose="02020600040205080304" pitchFamily="18" charset="-128"/>
                <a:ea typeface="ＭＳ Ｐ明朝" panose="02020600040205080304" pitchFamily="18" charset="-128"/>
              </a:rPr>
              <a:t>　　　　　　　　　　　</a:t>
            </a:r>
            <a:endParaRPr lang="en-US" altLang="ja-JP" sz="42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②対象児童が児童福祉施設等に入所したり里親に預けられている場合</a:t>
            </a:r>
            <a:endParaRPr lang="en-US" altLang="ja-JP" sz="1680" dirty="0">
              <a:latin typeface="ＭＳ Ｐ明朝" panose="02020600040205080304" pitchFamily="18" charset="-128"/>
              <a:ea typeface="ＭＳ Ｐ明朝" panose="02020600040205080304" pitchFamily="18" charset="-128"/>
            </a:endParaRPr>
          </a:p>
          <a:p>
            <a:pPr algn="l"/>
            <a:r>
              <a:rPr lang="ja-JP" altLang="en-US" sz="420" dirty="0">
                <a:latin typeface="ＭＳ Ｐ明朝" panose="02020600040205080304" pitchFamily="18" charset="-128"/>
                <a:ea typeface="ＭＳ Ｐ明朝" panose="02020600040205080304" pitchFamily="18" charset="-128"/>
              </a:rPr>
              <a:t>　　　　　　　</a:t>
            </a:r>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③対象児童が障がいのために公的年金を受けることができる場合</a:t>
            </a:r>
            <a:endParaRPr lang="en-US" altLang="ja-JP" sz="1680" dirty="0">
              <a:latin typeface="ＭＳ Ｐ明朝" panose="02020600040205080304" pitchFamily="18" charset="-128"/>
              <a:ea typeface="ＭＳ Ｐ明朝" panose="02020600040205080304" pitchFamily="18" charset="-128"/>
            </a:endParaRPr>
          </a:p>
          <a:p>
            <a:pPr algn="l"/>
            <a:endParaRPr lang="en-US" altLang="ja-JP" sz="1680" dirty="0">
              <a:latin typeface="ＭＳ Ｐ明朝" panose="02020600040205080304" pitchFamily="18" charset="-128"/>
              <a:ea typeface="ＭＳ Ｐ明朝" panose="02020600040205080304" pitchFamily="18" charset="-128"/>
            </a:endParaRPr>
          </a:p>
          <a:p>
            <a:pPr algn="l"/>
            <a:endParaRPr lang="en-US" altLang="ja-JP" sz="1680" dirty="0">
              <a:latin typeface="ＭＳ Ｐ明朝" panose="02020600040205080304" pitchFamily="18" charset="-128"/>
              <a:ea typeface="ＭＳ Ｐ明朝" panose="02020600040205080304" pitchFamily="18" charset="-128"/>
            </a:endParaRPr>
          </a:p>
          <a:p>
            <a:pPr algn="l"/>
            <a:r>
              <a:rPr lang="ja-JP" altLang="en-US" sz="1820" dirty="0">
                <a:latin typeface="HGP創英角ﾎﾟｯﾌﾟ体" panose="040B0A00000000000000" pitchFamily="50" charset="-128"/>
                <a:ea typeface="HGP創英角ﾎﾟｯﾌﾟ体" panose="040B0A00000000000000" pitchFamily="50" charset="-128"/>
              </a:rPr>
              <a:t>３　手当額</a:t>
            </a:r>
            <a:r>
              <a:rPr lang="en-US" altLang="ja-JP" sz="1400" dirty="0">
                <a:latin typeface="HGP創英角ﾎﾟｯﾌﾟ体" panose="040B0A00000000000000" pitchFamily="50" charset="-128"/>
                <a:ea typeface="HGP創英角ﾎﾟｯﾌﾟ体" panose="040B0A00000000000000" pitchFamily="50" charset="-128"/>
              </a:rPr>
              <a:t>(</a:t>
            </a:r>
            <a:r>
              <a:rPr lang="ja-JP" altLang="en-US" sz="1400" dirty="0">
                <a:latin typeface="HGP創英角ﾎﾟｯﾌﾟ体" panose="040B0A00000000000000" pitchFamily="50" charset="-128"/>
                <a:ea typeface="HGP創英角ﾎﾟｯﾌﾟ体" panose="040B0A00000000000000" pitchFamily="50" charset="-128"/>
              </a:rPr>
              <a:t>月額</a:t>
            </a:r>
            <a:r>
              <a:rPr lang="en-US" altLang="ja-JP" sz="1400" dirty="0">
                <a:latin typeface="HGP創英角ﾎﾟｯﾌﾟ体" panose="040B0A00000000000000" pitchFamily="50" charset="-128"/>
                <a:ea typeface="HGP創英角ﾎﾟｯﾌﾟ体" panose="040B0A00000000000000" pitchFamily="50" charset="-128"/>
              </a:rPr>
              <a:t>)</a:t>
            </a:r>
            <a:r>
              <a:rPr lang="ja-JP" altLang="en-US" sz="1820" dirty="0">
                <a:latin typeface="HGP創英角ﾎﾟｯﾌﾟ体" panose="040B0A00000000000000" pitchFamily="50" charset="-128"/>
                <a:ea typeface="HGP創英角ﾎﾟｯﾌﾟ体" panose="040B0A00000000000000" pitchFamily="50" charset="-128"/>
              </a:rPr>
              <a:t>と所得制限について</a:t>
            </a:r>
            <a:endParaRPr lang="en-US" altLang="ja-JP" sz="1680" u="sng" dirty="0">
              <a:latin typeface="HGP創英角ﾎﾟｯﾌﾟ体" panose="040B0A00000000000000" pitchFamily="50" charset="-128"/>
              <a:ea typeface="HGP創英角ﾎﾟｯﾌﾟ体" panose="040B0A00000000000000" pitchFamily="50" charset="-128"/>
            </a:endParaRPr>
          </a:p>
          <a:p>
            <a:pPr algn="l"/>
            <a:endParaRPr lang="en-US" altLang="ja-JP" sz="1960" dirty="0">
              <a:latin typeface="ＭＳ Ｐ明朝" panose="02020600040205080304" pitchFamily="18" charset="-128"/>
              <a:ea typeface="ＭＳ Ｐ明朝" panose="02020600040205080304" pitchFamily="18" charset="-128"/>
            </a:endParaRPr>
          </a:p>
          <a:p>
            <a:pPr algn="l"/>
            <a:endParaRPr lang="en-US" altLang="ja-JP" sz="1960" dirty="0">
              <a:latin typeface="ＭＳ Ｐ明朝" panose="02020600040205080304" pitchFamily="18" charset="-128"/>
              <a:ea typeface="ＭＳ Ｐ明朝" panose="02020600040205080304" pitchFamily="18" charset="-128"/>
            </a:endParaRPr>
          </a:p>
          <a:p>
            <a:pPr algn="l"/>
            <a:r>
              <a:rPr lang="en-US" altLang="ja-JP" sz="1960" dirty="0">
                <a:latin typeface="ＭＳ Ｐ明朝" panose="02020600040205080304" pitchFamily="18" charset="-128"/>
                <a:ea typeface="ＭＳ Ｐ明朝" panose="02020600040205080304" pitchFamily="18" charset="-128"/>
              </a:rPr>
              <a:t>    </a:t>
            </a:r>
            <a:r>
              <a:rPr lang="ja-JP" altLang="en-US" sz="1960" dirty="0">
                <a:latin typeface="HG丸ｺﾞｼｯｸM-PRO" panose="020F0600000000000000" pitchFamily="50" charset="-128"/>
                <a:ea typeface="HG丸ｺﾞｼｯｸM-PRO" panose="020F0600000000000000" pitchFamily="50" charset="-128"/>
              </a:rPr>
              <a:t>●</a:t>
            </a:r>
            <a:r>
              <a:rPr lang="ja-JP" altLang="en-US" sz="1960">
                <a:latin typeface="HG丸ｺﾞｼｯｸM-PRO" panose="020F0600000000000000" pitchFamily="50" charset="-128"/>
                <a:ea typeface="HG丸ｺﾞｼｯｸM-PRO" panose="020F0600000000000000" pitchFamily="50" charset="-128"/>
              </a:rPr>
              <a:t>１級　５３，７００円　　　　</a:t>
            </a:r>
            <a:r>
              <a:rPr lang="ja-JP" altLang="en-US" sz="1960" dirty="0">
                <a:latin typeface="HG丸ｺﾞｼｯｸM-PRO" panose="020F0600000000000000" pitchFamily="50" charset="-128"/>
                <a:ea typeface="HG丸ｺﾞｼｯｸM-PRO" panose="020F0600000000000000" pitchFamily="50" charset="-128"/>
              </a:rPr>
              <a:t>●</a:t>
            </a:r>
            <a:r>
              <a:rPr lang="ja-JP" altLang="en-US" sz="1960">
                <a:latin typeface="HG丸ｺﾞｼｯｸM-PRO" panose="020F0600000000000000" pitchFamily="50" charset="-128"/>
                <a:ea typeface="HG丸ｺﾞｼｯｸM-PRO" panose="020F0600000000000000" pitchFamily="50" charset="-128"/>
              </a:rPr>
              <a:t>２級　３５，７６０円</a:t>
            </a:r>
            <a:endParaRPr lang="en-US" altLang="ja-JP" sz="112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12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ja-JP" altLang="en-US" sz="1680" b="1" dirty="0">
                <a:latin typeface="HG丸ｺﾞｼｯｸM-PRO" panose="020F0600000000000000" pitchFamily="50" charset="-128"/>
                <a:ea typeface="HG丸ｺﾞｼｯｸM-PRO" panose="020F0600000000000000" pitchFamily="50" charset="-128"/>
              </a:rPr>
              <a:t> </a:t>
            </a:r>
            <a:endParaRPr lang="en-US" altLang="ja-JP" sz="1680" b="1" dirty="0">
              <a:latin typeface="HG丸ｺﾞｼｯｸM-PRO" panose="020F0600000000000000" pitchFamily="50" charset="-128"/>
              <a:ea typeface="HG丸ｺﾞｼｯｸM-PRO" panose="020F0600000000000000" pitchFamily="50" charset="-128"/>
            </a:endParaRPr>
          </a:p>
          <a:p>
            <a:pPr algn="just"/>
            <a:r>
              <a:rPr lang="ja-JP" altLang="en-US" sz="1680" b="1" dirty="0">
                <a:latin typeface="HG丸ｺﾞｼｯｸM-PRO" panose="020F0600000000000000" pitchFamily="50" charset="-128"/>
                <a:ea typeface="HG丸ｺﾞｼｯｸM-PRO" panose="020F0600000000000000" pitchFamily="50" charset="-128"/>
              </a:rPr>
              <a:t>＜ 所得制限 ＞</a:t>
            </a:r>
            <a:endParaRPr lang="en-US" altLang="ja-JP" sz="1680" b="1" dirty="0">
              <a:latin typeface="HG丸ｺﾞｼｯｸM-PRO" panose="020F0600000000000000" pitchFamily="50" charset="-128"/>
              <a:ea typeface="HG丸ｺﾞｼｯｸM-PRO" panose="020F0600000000000000" pitchFamily="50" charset="-128"/>
            </a:endParaRPr>
          </a:p>
          <a:p>
            <a:pPr algn="just"/>
            <a:r>
              <a:rPr lang="ja-JP" altLang="en-US" sz="700" b="1" dirty="0">
                <a:latin typeface="HG丸ｺﾞｼｯｸM-PRO" panose="020F0600000000000000" pitchFamily="50" charset="-128"/>
                <a:ea typeface="HG丸ｺﾞｼｯｸM-PRO" panose="020F0600000000000000" pitchFamily="50" charset="-128"/>
              </a:rPr>
              <a:t>　　　　　　　</a:t>
            </a:r>
            <a:endParaRPr lang="en-US" altLang="ja-JP" sz="700" b="1" dirty="0">
              <a:latin typeface="HG丸ｺﾞｼｯｸM-PRO" panose="020F0600000000000000" pitchFamily="50" charset="-128"/>
              <a:ea typeface="HG丸ｺﾞｼｯｸM-PRO" panose="020F0600000000000000" pitchFamily="50" charset="-128"/>
            </a:endParaRPr>
          </a:p>
          <a:p>
            <a:pPr algn="just"/>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　　特別児童扶養手当には所得制限があります。</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　　申請者</a:t>
            </a:r>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受給者</a:t>
            </a:r>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やその配偶者、扶養義務者</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    の所得が限度額以上であるときは、</a:t>
            </a:r>
            <a:r>
              <a:rPr lang="ja-JP" altLang="en-US" sz="1610" kern="0" dirty="0" err="1">
                <a:solidFill>
                  <a:srgbClr val="000000"/>
                </a:solidFill>
                <a:latin typeface="ＭＳ Ｐ明朝" panose="02020600040205080304" pitchFamily="18" charset="-128"/>
                <a:ea typeface="ＭＳ Ｐ明朝" panose="02020600040205080304" pitchFamily="18" charset="-128"/>
                <a:cs typeface="Times New Roman"/>
              </a:rPr>
              <a:t>障がい</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程度の判定で受給資格を認定されても、その</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年度</a:t>
            </a:r>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８月から翌年７月まで</a:t>
            </a:r>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の手当は支給さ</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　　れません。</a:t>
            </a:r>
            <a:endParaRPr lang="en-US" altLang="ja-JP" sz="1610" b="1" kern="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168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r>
              <a:rPr lang="ja-JP" altLang="en-US" sz="700" kern="0" dirty="0">
                <a:solidFill>
                  <a:srgbClr val="000000"/>
                </a:solidFill>
                <a:latin typeface="ＭＳ Ｐ明朝" panose="02020600040205080304" pitchFamily="18" charset="-128"/>
                <a:ea typeface="ＭＳ Ｐ明朝" panose="02020600040205080304" pitchFamily="18" charset="-128"/>
                <a:cs typeface="Times New Roman"/>
              </a:rPr>
              <a:t>　　　　　　　　 </a:t>
            </a:r>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a:p>
            <a:pPr algn="just"/>
            <a:endParaRPr lang="en-US" altLang="ja-JP" sz="700" kern="0" dirty="0">
              <a:solidFill>
                <a:srgbClr val="000000"/>
              </a:solidFill>
              <a:latin typeface="ＭＳ Ｐ明朝" panose="02020600040205080304" pitchFamily="18" charset="-128"/>
              <a:ea typeface="ＭＳ Ｐ明朝" panose="02020600040205080304" pitchFamily="18" charset="-128"/>
              <a:cs typeface="Times New Roman"/>
            </a:endParaRPr>
          </a:p>
        </p:txBody>
      </p:sp>
      <p:sp>
        <p:nvSpPr>
          <p:cNvPr id="2" name="正方形/長方形 1"/>
          <p:cNvSpPr/>
          <p:nvPr/>
        </p:nvSpPr>
        <p:spPr>
          <a:xfrm>
            <a:off x="570801" y="352127"/>
            <a:ext cx="2976865" cy="40324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7" name="正方形/長方形 6"/>
          <p:cNvSpPr/>
          <p:nvPr/>
        </p:nvSpPr>
        <p:spPr>
          <a:xfrm>
            <a:off x="556390" y="2437181"/>
            <a:ext cx="5464085" cy="467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graphicFrame>
        <p:nvGraphicFramePr>
          <p:cNvPr id="8" name="表 7"/>
          <p:cNvGraphicFramePr>
            <a:graphicFrameLocks noGrp="1"/>
          </p:cNvGraphicFramePr>
          <p:nvPr>
            <p:extLst>
              <p:ext uri="{D42A27DB-BD31-4B8C-83A1-F6EECF244321}">
                <p14:modId xmlns:p14="http://schemas.microsoft.com/office/powerpoint/2010/main" val="552657237"/>
              </p:ext>
            </p:extLst>
          </p:nvPr>
        </p:nvGraphicFramePr>
        <p:xfrm>
          <a:off x="5103035" y="6668007"/>
          <a:ext cx="4227721" cy="2339453"/>
        </p:xfrm>
        <a:graphic>
          <a:graphicData uri="http://schemas.openxmlformats.org/drawingml/2006/table">
            <a:tbl>
              <a:tblPr/>
              <a:tblGrid>
                <a:gridCol w="1286698">
                  <a:extLst>
                    <a:ext uri="{9D8B030D-6E8A-4147-A177-3AD203B41FA5}">
                      <a16:colId xmlns:a16="http://schemas.microsoft.com/office/drawing/2014/main" xmlns="" val="20000"/>
                    </a:ext>
                  </a:extLst>
                </a:gridCol>
                <a:gridCol w="2941023">
                  <a:extLst>
                    <a:ext uri="{9D8B030D-6E8A-4147-A177-3AD203B41FA5}">
                      <a16:colId xmlns:a16="http://schemas.microsoft.com/office/drawing/2014/main" xmlns="" val="20001"/>
                    </a:ext>
                  </a:extLst>
                </a:gridCol>
              </a:tblGrid>
              <a:tr h="643286">
                <a:tc>
                  <a:txBody>
                    <a:bodyPr/>
                    <a:lstStyle/>
                    <a:p>
                      <a:pPr algn="ctr">
                        <a:spcAft>
                          <a:spcPts val="0"/>
                        </a:spcAft>
                      </a:pPr>
                      <a:r>
                        <a:rPr lang="ja-JP" sz="1500" kern="100" dirty="0">
                          <a:effectLst/>
                          <a:latin typeface="Century"/>
                          <a:ea typeface="HG丸ｺﾞｼｯｸM-PRO"/>
                          <a:cs typeface="Times New Roman"/>
                        </a:rPr>
                        <a:t>扶養親族数</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500" kern="100" dirty="0">
                          <a:effectLst/>
                          <a:latin typeface="Century"/>
                          <a:ea typeface="HG丸ｺﾞｼｯｸM-PRO"/>
                          <a:cs typeface="Times New Roman"/>
                        </a:rPr>
                        <a:t>受給者</a:t>
                      </a:r>
                      <a:r>
                        <a:rPr lang="en-US" sz="1500" kern="100" dirty="0">
                          <a:effectLst/>
                          <a:latin typeface="Century"/>
                          <a:ea typeface="HG丸ｺﾞｼｯｸM-PRO"/>
                          <a:cs typeface="Times New Roman"/>
                        </a:rPr>
                        <a:t>(</a:t>
                      </a:r>
                      <a:r>
                        <a:rPr lang="ja-JP" sz="1500" kern="100" dirty="0">
                          <a:effectLst/>
                          <a:latin typeface="Century"/>
                          <a:ea typeface="HG丸ｺﾞｼｯｸM-PRO"/>
                          <a:cs typeface="Times New Roman"/>
                        </a:rPr>
                        <a:t>申請者</a:t>
                      </a:r>
                      <a:r>
                        <a:rPr lang="en-US" sz="1500" kern="100" dirty="0">
                          <a:effectLst/>
                          <a:latin typeface="Century"/>
                          <a:ea typeface="HG丸ｺﾞｼｯｸM-PRO"/>
                          <a:cs typeface="Times New Roman"/>
                        </a:rPr>
                        <a:t>)</a:t>
                      </a:r>
                      <a:r>
                        <a:rPr lang="ja-JP" sz="1500" kern="100" dirty="0">
                          <a:effectLst/>
                          <a:latin typeface="Century"/>
                          <a:ea typeface="HG丸ｺﾞｼｯｸM-PRO"/>
                          <a:cs typeface="Times New Roman"/>
                        </a:rPr>
                        <a:t>の</a:t>
                      </a:r>
                      <a:endParaRPr lang="ja-JP" sz="1500" kern="100" dirty="0">
                        <a:effectLst/>
                        <a:latin typeface="Century"/>
                        <a:ea typeface="ＭＳ 明朝"/>
                        <a:cs typeface="Times New Roman"/>
                      </a:endParaRPr>
                    </a:p>
                    <a:p>
                      <a:pPr algn="ctr">
                        <a:spcAft>
                          <a:spcPts val="0"/>
                        </a:spcAft>
                      </a:pPr>
                      <a:r>
                        <a:rPr lang="ja-JP" sz="1500" kern="100" dirty="0">
                          <a:effectLst/>
                          <a:latin typeface="Century"/>
                          <a:ea typeface="HG丸ｺﾞｼｯｸM-PRO"/>
                          <a:cs typeface="Times New Roman"/>
                        </a:rPr>
                        <a:t>所得制限限度額</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96167">
                <a:tc>
                  <a:txBody>
                    <a:bodyPr/>
                    <a:lstStyle/>
                    <a:p>
                      <a:pPr algn="ctr">
                        <a:lnSpc>
                          <a:spcPct val="115000"/>
                        </a:lnSpc>
                        <a:spcAft>
                          <a:spcPts val="0"/>
                        </a:spcAft>
                      </a:pPr>
                      <a:r>
                        <a:rPr lang="en-US" sz="1500" kern="100" dirty="0">
                          <a:effectLst/>
                          <a:latin typeface="HG丸ｺﾞｼｯｸM-PRO"/>
                          <a:ea typeface="ＭＳ 明朝"/>
                          <a:cs typeface="Times New Roman"/>
                        </a:rPr>
                        <a:t>0</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1</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2</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3</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4</a:t>
                      </a:r>
                      <a:r>
                        <a:rPr lang="ja-JP" sz="1500" kern="100" dirty="0">
                          <a:effectLst/>
                          <a:latin typeface="Century"/>
                          <a:ea typeface="HG丸ｺﾞｼｯｸM-PRO"/>
                          <a:cs typeface="Times New Roman"/>
                        </a:rPr>
                        <a:t>人以上</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ja-JP" sz="1500" kern="100" dirty="0">
                          <a:effectLst/>
                          <a:latin typeface="Century"/>
                          <a:ea typeface="HG丸ｺﾞｼｯｸM-PRO"/>
                          <a:cs typeface="Times New Roman"/>
                        </a:rPr>
                        <a:t>４，５９６，０００円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４，９７６，０００円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５，３５６，０００円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５，７３６，０００円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１人　　３８０，０００円加算</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9" name="正方形/長方形 8"/>
          <p:cNvSpPr/>
          <p:nvPr/>
        </p:nvSpPr>
        <p:spPr>
          <a:xfrm>
            <a:off x="556389" y="4787821"/>
            <a:ext cx="3851106" cy="4401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graphicFrame>
        <p:nvGraphicFramePr>
          <p:cNvPr id="11" name="表 10"/>
          <p:cNvGraphicFramePr>
            <a:graphicFrameLocks noGrp="1"/>
          </p:cNvGraphicFramePr>
          <p:nvPr>
            <p:extLst>
              <p:ext uri="{D42A27DB-BD31-4B8C-83A1-F6EECF244321}">
                <p14:modId xmlns:p14="http://schemas.microsoft.com/office/powerpoint/2010/main" val="1137932695"/>
              </p:ext>
            </p:extLst>
          </p:nvPr>
        </p:nvGraphicFramePr>
        <p:xfrm>
          <a:off x="5103185" y="9389909"/>
          <a:ext cx="4234070" cy="2339453"/>
        </p:xfrm>
        <a:graphic>
          <a:graphicData uri="http://schemas.openxmlformats.org/drawingml/2006/table">
            <a:tbl>
              <a:tblPr/>
              <a:tblGrid>
                <a:gridCol w="1286698">
                  <a:extLst>
                    <a:ext uri="{9D8B030D-6E8A-4147-A177-3AD203B41FA5}">
                      <a16:colId xmlns:a16="http://schemas.microsoft.com/office/drawing/2014/main" xmlns="" val="20000"/>
                    </a:ext>
                  </a:extLst>
                </a:gridCol>
                <a:gridCol w="2947372">
                  <a:extLst>
                    <a:ext uri="{9D8B030D-6E8A-4147-A177-3AD203B41FA5}">
                      <a16:colId xmlns:a16="http://schemas.microsoft.com/office/drawing/2014/main" xmlns="" val="20001"/>
                    </a:ext>
                  </a:extLst>
                </a:gridCol>
              </a:tblGrid>
              <a:tr h="643286">
                <a:tc>
                  <a:txBody>
                    <a:bodyPr/>
                    <a:lstStyle/>
                    <a:p>
                      <a:pPr algn="ctr">
                        <a:spcAft>
                          <a:spcPts val="0"/>
                        </a:spcAft>
                      </a:pPr>
                      <a:r>
                        <a:rPr lang="ja-JP" sz="1500" kern="100" dirty="0">
                          <a:effectLst/>
                          <a:latin typeface="Century"/>
                          <a:ea typeface="HG丸ｺﾞｼｯｸM-PRO"/>
                          <a:cs typeface="Times New Roman"/>
                        </a:rPr>
                        <a:t>扶養親族数</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500" kern="100" dirty="0">
                          <a:effectLst/>
                          <a:latin typeface="Century"/>
                          <a:ea typeface="HG丸ｺﾞｼｯｸM-PRO"/>
                          <a:cs typeface="Times New Roman"/>
                        </a:rPr>
                        <a:t>配偶者及び扶養義務者の</a:t>
                      </a:r>
                      <a:endParaRPr lang="ja-JP" sz="1500" kern="100" dirty="0">
                        <a:effectLst/>
                        <a:latin typeface="Century"/>
                        <a:ea typeface="ＭＳ 明朝"/>
                        <a:cs typeface="Times New Roman"/>
                      </a:endParaRPr>
                    </a:p>
                    <a:p>
                      <a:pPr algn="ctr">
                        <a:spcAft>
                          <a:spcPts val="0"/>
                        </a:spcAft>
                      </a:pPr>
                      <a:r>
                        <a:rPr lang="ja-JP" sz="1500" kern="100" dirty="0">
                          <a:effectLst/>
                          <a:latin typeface="Century"/>
                          <a:ea typeface="HG丸ｺﾞｼｯｸM-PRO"/>
                          <a:cs typeface="Times New Roman"/>
                        </a:rPr>
                        <a:t>所得制限限度額</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696167">
                <a:tc>
                  <a:txBody>
                    <a:bodyPr/>
                    <a:lstStyle/>
                    <a:p>
                      <a:pPr algn="ctr">
                        <a:lnSpc>
                          <a:spcPct val="115000"/>
                        </a:lnSpc>
                        <a:spcAft>
                          <a:spcPts val="0"/>
                        </a:spcAft>
                      </a:pPr>
                      <a:r>
                        <a:rPr lang="en-US" sz="1500" kern="100" dirty="0">
                          <a:effectLst/>
                          <a:latin typeface="HG丸ｺﾞｼｯｸM-PRO"/>
                          <a:ea typeface="ＭＳ 明朝"/>
                          <a:cs typeface="Times New Roman"/>
                        </a:rPr>
                        <a:t>0</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1</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2</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3</a:t>
                      </a:r>
                      <a:r>
                        <a:rPr lang="ja-JP" sz="1500" kern="100" dirty="0">
                          <a:effectLst/>
                          <a:latin typeface="Century"/>
                          <a:ea typeface="HG丸ｺﾞｼｯｸM-PRO"/>
                          <a:cs typeface="Times New Roman"/>
                        </a:rPr>
                        <a:t>人</a:t>
                      </a:r>
                      <a:endParaRPr lang="ja-JP" sz="1500" kern="100" dirty="0">
                        <a:effectLst/>
                        <a:latin typeface="Century"/>
                        <a:ea typeface="ＭＳ 明朝"/>
                        <a:cs typeface="Times New Roman"/>
                      </a:endParaRPr>
                    </a:p>
                    <a:p>
                      <a:pPr algn="ctr">
                        <a:lnSpc>
                          <a:spcPct val="115000"/>
                        </a:lnSpc>
                        <a:spcAft>
                          <a:spcPts val="0"/>
                        </a:spcAft>
                      </a:pPr>
                      <a:r>
                        <a:rPr lang="en-US" sz="1500" kern="100" dirty="0">
                          <a:effectLst/>
                          <a:latin typeface="HG丸ｺﾞｼｯｸM-PRO"/>
                          <a:ea typeface="ＭＳ 明朝"/>
                          <a:cs typeface="Times New Roman"/>
                        </a:rPr>
                        <a:t>4</a:t>
                      </a:r>
                      <a:r>
                        <a:rPr lang="ja-JP" sz="1500" kern="100" dirty="0">
                          <a:effectLst/>
                          <a:latin typeface="Century"/>
                          <a:ea typeface="HG丸ｺﾞｼｯｸM-PRO"/>
                          <a:cs typeface="Times New Roman"/>
                        </a:rPr>
                        <a:t>人以上</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ja-JP" sz="1500" kern="100" dirty="0">
                          <a:effectLst/>
                          <a:latin typeface="Century"/>
                          <a:ea typeface="HG丸ｺﾞｼｯｸM-PRO"/>
                          <a:cs typeface="Times New Roman"/>
                        </a:rPr>
                        <a:t>６，２８７，０００円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６，５３６，０００円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６，７４９，０００円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６，９６２，０００円</a:t>
                      </a:r>
                      <a:endParaRPr lang="ja-JP" sz="1500" kern="100" dirty="0">
                        <a:effectLst/>
                        <a:latin typeface="Century"/>
                        <a:ea typeface="ＭＳ 明朝"/>
                        <a:cs typeface="Times New Roman"/>
                      </a:endParaRPr>
                    </a:p>
                    <a:p>
                      <a:pPr algn="ctr">
                        <a:lnSpc>
                          <a:spcPct val="115000"/>
                        </a:lnSpc>
                        <a:spcAft>
                          <a:spcPts val="0"/>
                        </a:spcAft>
                      </a:pPr>
                      <a:r>
                        <a:rPr lang="ja-JP" sz="1500" kern="100" dirty="0">
                          <a:effectLst/>
                          <a:latin typeface="Century"/>
                          <a:ea typeface="HG丸ｺﾞｼｯｸM-PRO"/>
                          <a:cs typeface="Times New Roman"/>
                        </a:rPr>
                        <a:t>１人　　２１３，０００円加算</a:t>
                      </a:r>
                      <a:endParaRPr lang="ja-JP" sz="1500" kern="100" dirty="0">
                        <a:effectLst/>
                        <a:latin typeface="Century"/>
                        <a:ea typeface="ＭＳ 明朝"/>
                        <a:cs typeface="Times New Roman"/>
                      </a:endParaRPr>
                    </a:p>
                  </a:txBody>
                  <a:tcPr marL="88011" marR="880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2" name="タイトル 10"/>
          <p:cNvSpPr txBox="1">
            <a:spLocks/>
          </p:cNvSpPr>
          <p:nvPr/>
        </p:nvSpPr>
        <p:spPr>
          <a:xfrm>
            <a:off x="768148" y="8417024"/>
            <a:ext cx="4244211" cy="3231654"/>
          </a:xfrm>
          <a:prstGeom prst="rect">
            <a:avLst/>
          </a:prstGeom>
        </p:spPr>
        <p:txBody>
          <a:bodyPr vert="horz" wrap="square" lIns="128016" tIns="64008" rIns="128016" bIns="64008"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10" b="1" kern="0" dirty="0">
                <a:solidFill>
                  <a:srgbClr val="000000"/>
                </a:solidFill>
                <a:latin typeface="HG丸ｺﾞｼｯｸM-PRO" panose="020F0600000000000000" pitchFamily="50" charset="-128"/>
                <a:ea typeface="HG丸ｺﾞｼｯｸM-PRO" panose="020F0600000000000000" pitchFamily="50" charset="-128"/>
                <a:cs typeface="Times New Roman"/>
              </a:rPr>
              <a:t>◆新規認定請求時の所得判定について</a:t>
            </a:r>
            <a:endParaRPr lang="en-US" altLang="ja-JP" sz="1610" b="1" kern="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gn="l"/>
            <a:r>
              <a:rPr lang="ja-JP" altLang="en-US" sz="420" kern="0" dirty="0">
                <a:solidFill>
                  <a:srgbClr val="000000"/>
                </a:solidFill>
                <a:latin typeface="ＭＳ Ｐ明朝" panose="02020600040205080304" pitchFamily="18" charset="-128"/>
                <a:ea typeface="ＭＳ Ｐ明朝" panose="02020600040205080304" pitchFamily="18" charset="-128"/>
                <a:cs typeface="Times New Roman"/>
              </a:rPr>
              <a:t>　 </a:t>
            </a:r>
            <a:endParaRPr lang="en-US" altLang="ja-JP" sz="42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１月～６月に申請をされる方は申請日の</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前々年の所得、７月～１２月に申請をされ</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る方は申請日の前年の所得で判定します。</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ja-JP" altLang="en-US" sz="1610" b="1" kern="0" dirty="0">
                <a:solidFill>
                  <a:srgbClr val="000000"/>
                </a:solidFill>
                <a:latin typeface="HG丸ｺﾞｼｯｸM-PRO" panose="020F0600000000000000" pitchFamily="50" charset="-128"/>
                <a:ea typeface="HG丸ｺﾞｼｯｸM-PRO" panose="020F0600000000000000" pitchFamily="50" charset="-128"/>
                <a:cs typeface="Times New Roman"/>
              </a:rPr>
              <a:t>◆扶養義務者とは</a:t>
            </a:r>
            <a:endParaRPr lang="en-US" altLang="ja-JP" sz="1610" b="1" kern="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gn="l"/>
            <a:r>
              <a:rPr lang="en-US" altLang="ja-JP" sz="420" kern="0" dirty="0">
                <a:solidFill>
                  <a:srgbClr val="000000"/>
                </a:solidFill>
                <a:latin typeface="ＭＳ Ｐ明朝" panose="02020600040205080304" pitchFamily="18" charset="-128"/>
                <a:ea typeface="ＭＳ Ｐ明朝" panose="02020600040205080304" pitchFamily="18" charset="-128"/>
                <a:cs typeface="Times New Roman"/>
              </a:rPr>
              <a:t>   </a:t>
            </a: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申請者</a:t>
            </a:r>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受給者</a:t>
            </a:r>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と同居している父母、</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祖父母、子、兄弟姉妹等です。</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　 住民票を分離して同居している場合、</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または、実際には同居していなくても</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rPr>
              <a:t>   </a:t>
            </a:r>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住民票上同居となっている場合は、原則</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a:p>
            <a:pPr algn="l"/>
            <a:r>
              <a:rPr lang="ja-JP" altLang="en-US" sz="1610" kern="0" dirty="0">
                <a:solidFill>
                  <a:srgbClr val="000000"/>
                </a:solidFill>
                <a:latin typeface="ＭＳ Ｐ明朝" panose="02020600040205080304" pitchFamily="18" charset="-128"/>
                <a:ea typeface="ＭＳ Ｐ明朝" panose="02020600040205080304" pitchFamily="18" charset="-128"/>
                <a:cs typeface="Times New Roman"/>
              </a:rPr>
              <a:t>　 として所得制限の対象になります。</a:t>
            </a:r>
            <a:endParaRPr lang="en-US" altLang="ja-JP" sz="1610" kern="0" dirty="0">
              <a:solidFill>
                <a:srgbClr val="000000"/>
              </a:solidFill>
              <a:latin typeface="ＭＳ Ｐ明朝" panose="02020600040205080304" pitchFamily="18" charset="-128"/>
              <a:ea typeface="ＭＳ Ｐ明朝" panose="02020600040205080304" pitchFamily="18" charset="-128"/>
              <a:cs typeface="Times New Roman"/>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225" y="12162832"/>
            <a:ext cx="661072" cy="430345"/>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298" y="12002061"/>
            <a:ext cx="661070" cy="751887"/>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5309" y="12002061"/>
            <a:ext cx="638061" cy="751887"/>
          </a:xfrm>
          <a:prstGeom prst="rect">
            <a:avLst/>
          </a:prstGeom>
        </p:spPr>
      </p:pic>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13078" y="12003371"/>
            <a:ext cx="661072" cy="749267"/>
          </a:xfrm>
          <a:prstGeom prst="rect">
            <a:avLst/>
          </a:prstGeom>
        </p:spPr>
      </p:pic>
      <p:pic>
        <p:nvPicPr>
          <p:cNvPr id="16" name="図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30214" y="12002061"/>
            <a:ext cx="658748" cy="751887"/>
          </a:xfrm>
          <a:prstGeom prst="rect">
            <a:avLst/>
          </a:prstGeom>
        </p:spPr>
      </p:pic>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01575" y="12008200"/>
            <a:ext cx="591959" cy="751887"/>
          </a:xfrm>
          <a:prstGeom prst="rect">
            <a:avLst/>
          </a:prstGeom>
        </p:spPr>
      </p:pic>
      <p:pic>
        <p:nvPicPr>
          <p:cNvPr id="18" name="図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84044" y="11997094"/>
            <a:ext cx="622045" cy="751887"/>
          </a:xfrm>
          <a:prstGeom prst="rect">
            <a:avLst/>
          </a:prstGeom>
        </p:spPr>
      </p:pic>
      <p:pic>
        <p:nvPicPr>
          <p:cNvPr id="19" name="図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03460" y="12003268"/>
            <a:ext cx="661072" cy="739540"/>
          </a:xfrm>
          <a:prstGeom prst="rect">
            <a:avLst/>
          </a:prstGeom>
        </p:spPr>
      </p:pic>
      <p:pic>
        <p:nvPicPr>
          <p:cNvPr id="20" name="図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6467" y="12008200"/>
            <a:ext cx="600033" cy="751887"/>
          </a:xfrm>
          <a:prstGeom prst="rect">
            <a:avLst/>
          </a:prstGeom>
        </p:spPr>
      </p:pic>
      <p:pic>
        <p:nvPicPr>
          <p:cNvPr id="21" name="図 2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77646" y="12002061"/>
            <a:ext cx="595531" cy="751887"/>
          </a:xfrm>
          <a:prstGeom prst="rect">
            <a:avLst/>
          </a:prstGeom>
        </p:spPr>
      </p:pic>
      <p:pic>
        <p:nvPicPr>
          <p:cNvPr id="22" name="図 2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98732" y="12013168"/>
            <a:ext cx="528374" cy="751887"/>
          </a:xfrm>
          <a:prstGeom prst="rect">
            <a:avLst/>
          </a:prstGeom>
        </p:spPr>
      </p:pic>
      <p:pic>
        <p:nvPicPr>
          <p:cNvPr id="23" name="図 2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18314" y="12008200"/>
            <a:ext cx="560167" cy="751887"/>
          </a:xfrm>
          <a:prstGeom prst="rect">
            <a:avLst/>
          </a:prstGeom>
        </p:spPr>
      </p:pic>
      <p:pic>
        <p:nvPicPr>
          <p:cNvPr id="24" name="図 2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33634" y="12008200"/>
            <a:ext cx="607384" cy="751887"/>
          </a:xfrm>
          <a:prstGeom prst="rect">
            <a:avLst/>
          </a:prstGeom>
        </p:spPr>
      </p:pic>
      <p:pic>
        <p:nvPicPr>
          <p:cNvPr id="25" name="図 2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828933" y="12154717"/>
            <a:ext cx="661072" cy="458853"/>
          </a:xfrm>
          <a:prstGeom prst="rect">
            <a:avLst/>
          </a:prstGeom>
        </p:spPr>
      </p:pic>
    </p:spTree>
    <p:extLst>
      <p:ext uri="{BB962C8B-B14F-4D97-AF65-F5344CB8AC3E}">
        <p14:creationId xmlns:p14="http://schemas.microsoft.com/office/powerpoint/2010/main" val="1490028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ctrTitle"/>
          </p:nvPr>
        </p:nvSpPr>
        <p:spPr>
          <a:xfrm>
            <a:off x="762043" y="352128"/>
            <a:ext cx="8474250" cy="3216265"/>
          </a:xfrm>
        </p:spPr>
        <p:txBody>
          <a:bodyPr wrap="square" anchor="t">
            <a:spAutoFit/>
          </a:bodyPr>
          <a:lstStyle/>
          <a:p>
            <a:pPr algn="l"/>
            <a:r>
              <a:rPr lang="ja-JP" altLang="en-US" sz="1820" dirty="0">
                <a:latin typeface="HGP創英角ﾎﾟｯﾌﾟ体" panose="040B0A00000000000000" pitchFamily="50" charset="-128"/>
                <a:ea typeface="HGP創英角ﾎﾟｯﾌﾟ体" panose="040B0A00000000000000" pitchFamily="50" charset="-128"/>
              </a:rPr>
              <a:t>４　手当の支払いについて</a:t>
            </a:r>
            <a:r>
              <a:rPr lang="ja-JP" altLang="en-US" sz="1960" dirty="0">
                <a:latin typeface="ＭＳ Ｐ明朝" pitchFamily="18" charset="-128"/>
                <a:ea typeface="ＭＳ Ｐ明朝" pitchFamily="18" charset="-128"/>
              </a:rPr>
              <a:t>　　</a:t>
            </a:r>
            <a:r>
              <a:rPr lang="en-US" altLang="ja-JP" sz="1680" dirty="0">
                <a:latin typeface="HGP創英角ﾎﾟｯﾌﾟ体" panose="040B0A00000000000000" pitchFamily="50" charset="-128"/>
                <a:ea typeface="HGP創英角ﾎﾟｯﾌﾟ体" panose="040B0A00000000000000" pitchFamily="50" charset="-128"/>
              </a:rPr>
              <a:t/>
            </a:r>
            <a:br>
              <a:rPr lang="en-US" altLang="ja-JP" sz="1680" dirty="0">
                <a:latin typeface="HGP創英角ﾎﾟｯﾌﾟ体" panose="040B0A00000000000000" pitchFamily="50" charset="-128"/>
                <a:ea typeface="HGP創英角ﾎﾟｯﾌﾟ体" panose="040B0A00000000000000" pitchFamily="50" charset="-128"/>
              </a:rPr>
            </a:br>
            <a:r>
              <a:rPr lang="ja-JP" altLang="en-US" sz="1120" dirty="0">
                <a:latin typeface="HGP創英角ﾎﾟｯﾌﾟ体" panose="040B0A00000000000000" pitchFamily="50" charset="-128"/>
                <a:ea typeface="HGP創英角ﾎﾟｯﾌﾟ体" panose="040B0A00000000000000" pitchFamily="50" charset="-128"/>
              </a:rPr>
              <a:t>　　　　　　　　</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dirty="0">
                <a:latin typeface="ＭＳ Ｐ明朝" pitchFamily="18" charset="-128"/>
                <a:ea typeface="ＭＳ Ｐ明朝" pitchFamily="18" charset="-128"/>
              </a:rPr>
              <a:t>手当の支払いは</a:t>
            </a:r>
            <a:r>
              <a:rPr lang="ja-JP" altLang="en-US" sz="1680" b="1" dirty="0">
                <a:latin typeface="ＭＳ Ｐ明朝" pitchFamily="18" charset="-128"/>
                <a:ea typeface="ＭＳ Ｐ明朝" pitchFamily="18" charset="-128"/>
              </a:rPr>
              <a:t>年３回</a:t>
            </a:r>
            <a:r>
              <a:rPr lang="ja-JP" altLang="en-US" sz="1680" dirty="0">
                <a:latin typeface="ＭＳ Ｐ明朝" pitchFamily="18" charset="-128"/>
                <a:ea typeface="ＭＳ Ｐ明朝" pitchFamily="18" charset="-128"/>
              </a:rPr>
              <a:t>あり、それぞれ支払月の前</a:t>
            </a:r>
            <a:r>
              <a:rPr lang="ja-JP" altLang="en-US" sz="1680" b="1" dirty="0">
                <a:latin typeface="ＭＳ Ｐ明朝" pitchFamily="18" charset="-128"/>
                <a:ea typeface="ＭＳ Ｐ明朝" pitchFamily="18" charset="-128"/>
              </a:rPr>
              <a:t>４ヶ月分</a:t>
            </a:r>
            <a:r>
              <a:rPr lang="ja-JP" altLang="en-US" sz="1680" dirty="0">
                <a:latin typeface="ＭＳ Ｐ明朝" pitchFamily="18" charset="-128"/>
                <a:ea typeface="ＭＳ Ｐ明朝" pitchFamily="18" charset="-128"/>
              </a:rPr>
              <a:t>の手当が振り込まれます。</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dirty="0">
                <a:latin typeface="ＭＳ Ｐ明朝" pitchFamily="18" charset="-128"/>
                <a:ea typeface="ＭＳ Ｐ明朝" pitchFamily="18" charset="-128"/>
              </a:rPr>
              <a:t>支払日は、</a:t>
            </a:r>
            <a:r>
              <a:rPr lang="ja-JP" altLang="en-US" sz="1680" b="1" dirty="0">
                <a:latin typeface="ＭＳ Ｐ明朝" pitchFamily="18" charset="-128"/>
                <a:ea typeface="ＭＳ Ｐ明朝" pitchFamily="18" charset="-128"/>
              </a:rPr>
              <a:t>各月１１日</a:t>
            </a:r>
            <a:r>
              <a:rPr lang="ja-JP" altLang="en-US" sz="1680" dirty="0">
                <a:latin typeface="ＭＳ Ｐ明朝" pitchFamily="18" charset="-128"/>
                <a:ea typeface="ＭＳ Ｐ明朝" pitchFamily="18" charset="-128"/>
              </a:rPr>
              <a:t>ですが、支払日が土・日・祝祭日の場合はその直前の平日が支払日となります。</a:t>
            </a:r>
            <a:r>
              <a:rPr lang="en-US" altLang="ja-JP" sz="1540" dirty="0">
                <a:latin typeface="ＭＳ Ｐ明朝" pitchFamily="18" charset="-128"/>
                <a:ea typeface="ＭＳ Ｐ明朝" pitchFamily="18" charset="-128"/>
              </a:rPr>
              <a:t>(※</a:t>
            </a:r>
            <a:r>
              <a:rPr lang="ja-JP" altLang="en-US" sz="1540" dirty="0">
                <a:latin typeface="ＭＳ Ｐ明朝" pitchFamily="18" charset="-128"/>
                <a:ea typeface="ＭＳ Ｐ明朝" pitchFamily="18" charset="-128"/>
              </a:rPr>
              <a:t>認定の時期によっては支給が遅れる場合もありますのでご了承ください。</a:t>
            </a:r>
            <a:r>
              <a:rPr lang="en-US" altLang="ja-JP" sz="1540" dirty="0">
                <a:latin typeface="ＭＳ Ｐ明朝" pitchFamily="18" charset="-128"/>
                <a:ea typeface="ＭＳ Ｐ明朝" pitchFamily="18" charset="-128"/>
              </a:rPr>
              <a:t>)</a:t>
            </a:r>
            <a:br>
              <a:rPr lang="en-US" altLang="ja-JP" sz="1540" dirty="0">
                <a:latin typeface="ＭＳ Ｐ明朝" pitchFamily="18" charset="-128"/>
                <a:ea typeface="ＭＳ Ｐ明朝" pitchFamily="18" charset="-128"/>
              </a:rPr>
            </a:br>
            <a:r>
              <a:rPr lang="ja-JP" altLang="en-US" sz="420" dirty="0">
                <a:latin typeface="ＭＳ Ｐ明朝" pitchFamily="18" charset="-128"/>
                <a:ea typeface="ＭＳ Ｐ明朝" pitchFamily="18" charset="-128"/>
              </a:rPr>
              <a:t>　　　　　　　　　　　　　</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dirty="0">
                <a:latin typeface="ＭＳ Ｐ明朝" pitchFamily="18" charset="-128"/>
                <a:ea typeface="ＭＳ Ｐ明朝" pitchFamily="18" charset="-128"/>
              </a:rPr>
              <a:t>　</a:t>
            </a:r>
            <a:r>
              <a:rPr lang="ja-JP" altLang="en-US" sz="1540" dirty="0">
                <a:latin typeface="HGS創英角ﾎﾟｯﾌﾟ体" panose="040B0A00000000000000" pitchFamily="50" charset="-128"/>
                <a:ea typeface="HGS創英角ﾎﾟｯﾌﾟ体" panose="040B0A00000000000000" pitchFamily="50" charset="-128"/>
              </a:rPr>
              <a:t>①４月支払</a:t>
            </a:r>
            <a:r>
              <a:rPr lang="en-US" altLang="ja-JP" sz="1540" dirty="0">
                <a:latin typeface="HGS創英角ﾎﾟｯﾌﾟ体" panose="040B0A00000000000000" pitchFamily="50" charset="-128"/>
                <a:ea typeface="HGS創英角ﾎﾟｯﾌﾟ体" panose="040B0A00000000000000" pitchFamily="50" charset="-128"/>
              </a:rPr>
              <a:t>…</a:t>
            </a:r>
            <a:r>
              <a:rPr lang="ja-JP" altLang="en-US" sz="1470" dirty="0">
                <a:latin typeface="HGS創英角ﾎﾟｯﾌﾟ体" panose="040B0A00000000000000" pitchFamily="50" charset="-128"/>
                <a:ea typeface="HGS創英角ﾎﾟｯﾌﾟ体" panose="040B0A00000000000000" pitchFamily="50" charset="-128"/>
              </a:rPr>
              <a:t>１２月～３月分</a:t>
            </a:r>
            <a:r>
              <a:rPr lang="ja-JP" altLang="en-US" sz="1540" dirty="0">
                <a:latin typeface="HGS創英角ﾎﾟｯﾌﾟ体" panose="040B0A00000000000000" pitchFamily="50" charset="-128"/>
                <a:ea typeface="HGS創英角ﾎﾟｯﾌﾟ体" panose="040B0A00000000000000" pitchFamily="50" charset="-128"/>
              </a:rPr>
              <a:t>　②８月支払</a:t>
            </a:r>
            <a:r>
              <a:rPr lang="en-US" altLang="ja-JP" sz="1540" dirty="0">
                <a:latin typeface="HGS創英角ﾎﾟｯﾌﾟ体" panose="040B0A00000000000000" pitchFamily="50" charset="-128"/>
                <a:ea typeface="HGS創英角ﾎﾟｯﾌﾟ体" panose="040B0A00000000000000" pitchFamily="50" charset="-128"/>
              </a:rPr>
              <a:t>…</a:t>
            </a:r>
            <a:r>
              <a:rPr lang="ja-JP" altLang="en-US" sz="1470" dirty="0">
                <a:latin typeface="HGS創英角ﾎﾟｯﾌﾟ体" panose="040B0A00000000000000" pitchFamily="50" charset="-128"/>
                <a:ea typeface="HGS創英角ﾎﾟｯﾌﾟ体" panose="040B0A00000000000000" pitchFamily="50" charset="-128"/>
              </a:rPr>
              <a:t>４月～７月分</a:t>
            </a:r>
            <a:r>
              <a:rPr lang="ja-JP" altLang="en-US" sz="1540" dirty="0">
                <a:latin typeface="HGS創英角ﾎﾟｯﾌﾟ体" panose="040B0A00000000000000" pitchFamily="50" charset="-128"/>
                <a:ea typeface="HGS創英角ﾎﾟｯﾌﾟ体" panose="040B0A00000000000000" pitchFamily="50" charset="-128"/>
              </a:rPr>
              <a:t>　③１１月支払</a:t>
            </a:r>
            <a:r>
              <a:rPr lang="en-US" altLang="ja-JP" sz="1540" dirty="0">
                <a:latin typeface="HGS創英角ﾎﾟｯﾌﾟ体" panose="040B0A00000000000000" pitchFamily="50" charset="-128"/>
                <a:ea typeface="HGS創英角ﾎﾟｯﾌﾟ体" panose="040B0A00000000000000" pitchFamily="50" charset="-128"/>
              </a:rPr>
              <a:t>…</a:t>
            </a:r>
            <a:r>
              <a:rPr lang="ja-JP" altLang="en-US" sz="1470" dirty="0">
                <a:latin typeface="HGS創英角ﾎﾟｯﾌﾟ体" panose="040B0A00000000000000" pitchFamily="50" charset="-128"/>
                <a:ea typeface="HGS創英角ﾎﾟｯﾌﾟ体" panose="040B0A00000000000000" pitchFamily="50" charset="-128"/>
              </a:rPr>
              <a:t>８月～１１月分</a:t>
            </a:r>
            <a:r>
              <a:rPr lang="en-US" altLang="ja-JP" sz="1540" dirty="0">
                <a:latin typeface="HGS創英角ﾎﾟｯﾌﾟ体" panose="040B0A00000000000000" pitchFamily="50" charset="-128"/>
                <a:ea typeface="HGS創英角ﾎﾟｯﾌﾟ体" panose="040B0A00000000000000" pitchFamily="50" charset="-128"/>
              </a:rPr>
              <a:t/>
            </a:r>
            <a:br>
              <a:rPr lang="en-US" altLang="ja-JP" sz="1540" dirty="0">
                <a:latin typeface="HGS創英角ﾎﾟｯﾌﾟ体" panose="040B0A00000000000000" pitchFamily="50" charset="-128"/>
                <a:ea typeface="HGS創英角ﾎﾟｯﾌﾟ体" panose="040B0A00000000000000" pitchFamily="50" charset="-128"/>
              </a:rPr>
            </a:br>
            <a:r>
              <a:rPr lang="ja-JP" altLang="en-US" sz="420" dirty="0">
                <a:latin typeface="HGS創英角ﾎﾟｯﾌﾟ体" panose="040B0A00000000000000" pitchFamily="50" charset="-128"/>
                <a:ea typeface="HGS創英角ﾎﾟｯﾌﾟ体" panose="040B0A00000000000000" pitchFamily="50" charset="-128"/>
              </a:rPr>
              <a:t>　　　　　　　　　　　　　</a:t>
            </a:r>
            <a:r>
              <a:rPr lang="en-US" altLang="ja-JP" sz="420" dirty="0">
                <a:latin typeface="HGS創英角ﾎﾟｯﾌﾟ体" panose="040B0A00000000000000" pitchFamily="50" charset="-128"/>
                <a:ea typeface="HGS創英角ﾎﾟｯﾌﾟ体" panose="040B0A00000000000000" pitchFamily="50" charset="-128"/>
              </a:rPr>
              <a:t/>
            </a:r>
            <a:br>
              <a:rPr lang="en-US" altLang="ja-JP" sz="420" dirty="0">
                <a:latin typeface="HGS創英角ﾎﾟｯﾌﾟ体" panose="040B0A00000000000000" pitchFamily="50" charset="-128"/>
                <a:ea typeface="HGS創英角ﾎﾟｯﾌﾟ体" panose="040B0A00000000000000" pitchFamily="50" charset="-128"/>
              </a:rPr>
            </a:br>
            <a:r>
              <a:rPr lang="en-US" altLang="ja-JP" sz="420" dirty="0">
                <a:latin typeface="HGS創英角ﾎﾟｯﾌﾟ体" panose="040B0A00000000000000" pitchFamily="50" charset="-128"/>
                <a:ea typeface="HGS創英角ﾎﾟｯﾌﾟ体" panose="040B0A00000000000000" pitchFamily="50" charset="-128"/>
              </a:rPr>
              <a:t/>
            </a:r>
            <a:br>
              <a:rPr lang="en-US" altLang="ja-JP" sz="420" dirty="0">
                <a:latin typeface="HGS創英角ﾎﾟｯﾌﾟ体" panose="040B0A00000000000000" pitchFamily="50" charset="-128"/>
                <a:ea typeface="HGS創英角ﾎﾟｯﾌﾟ体" panose="040B0A00000000000000" pitchFamily="50" charset="-128"/>
              </a:rPr>
            </a:br>
            <a:r>
              <a:rPr lang="en-US" altLang="ja-JP" sz="420" dirty="0">
                <a:latin typeface="ＭＳ Ｐ明朝" pitchFamily="18" charset="-128"/>
                <a:ea typeface="ＭＳ Ｐ明朝" pitchFamily="18" charset="-128"/>
              </a:rPr>
              <a:t/>
            </a:r>
            <a:br>
              <a:rPr lang="en-US" altLang="ja-JP" sz="420" dirty="0">
                <a:latin typeface="ＭＳ Ｐ明朝" pitchFamily="18" charset="-128"/>
                <a:ea typeface="ＭＳ Ｐ明朝" pitchFamily="18" charset="-128"/>
              </a:rPr>
            </a:br>
            <a:r>
              <a:rPr lang="ja-JP" altLang="en-US" sz="1680" b="1" dirty="0">
                <a:latin typeface="HG丸ｺﾞｼｯｸM-PRO" panose="020F0600000000000000" pitchFamily="50" charset="-128"/>
                <a:ea typeface="HG丸ｺﾞｼｯｸM-PRO" panose="020F0600000000000000" pitchFamily="50" charset="-128"/>
              </a:rPr>
              <a:t>◆手当の支給開始</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dirty="0">
                <a:latin typeface="ＭＳ Ｐ明朝" pitchFamily="18" charset="-128"/>
                <a:ea typeface="ＭＳ Ｐ明朝" pitchFamily="18" charset="-128"/>
              </a:rPr>
              <a:t>　・手当の支給開始月は、認定請求</a:t>
            </a:r>
            <a:r>
              <a:rPr lang="en-US" altLang="ja-JP" sz="1680" dirty="0">
                <a:latin typeface="ＭＳ Ｐ明朝" pitchFamily="18" charset="-128"/>
                <a:ea typeface="ＭＳ Ｐ明朝" pitchFamily="18" charset="-128"/>
              </a:rPr>
              <a:t>(</a:t>
            </a:r>
            <a:r>
              <a:rPr lang="ja-JP" altLang="en-US" sz="1680" dirty="0">
                <a:latin typeface="ＭＳ Ｐ明朝" pitchFamily="18" charset="-128"/>
                <a:ea typeface="ＭＳ Ｐ明朝" pitchFamily="18" charset="-128"/>
              </a:rPr>
              <a:t>申請</a:t>
            </a:r>
            <a:r>
              <a:rPr lang="en-US" altLang="ja-JP" sz="1680" dirty="0">
                <a:latin typeface="ＭＳ Ｐ明朝" pitchFamily="18" charset="-128"/>
                <a:ea typeface="ＭＳ Ｐ明朝" pitchFamily="18" charset="-128"/>
              </a:rPr>
              <a:t>)</a:t>
            </a:r>
            <a:r>
              <a:rPr lang="ja-JP" altLang="en-US" sz="1680" dirty="0">
                <a:latin typeface="ＭＳ Ｐ明朝" pitchFamily="18" charset="-128"/>
                <a:ea typeface="ＭＳ Ｐ明朝" pitchFamily="18" charset="-128"/>
              </a:rPr>
              <a:t>をした日の</a:t>
            </a:r>
            <a:r>
              <a:rPr lang="ja-JP" altLang="en-US" sz="1680" b="1" dirty="0">
                <a:latin typeface="ＭＳ Ｐ明朝" pitchFamily="18" charset="-128"/>
                <a:ea typeface="ＭＳ Ｐ明朝" pitchFamily="18" charset="-128"/>
              </a:rPr>
              <a:t>翌月</a:t>
            </a:r>
            <a:r>
              <a:rPr lang="ja-JP" altLang="en-US" sz="1680" dirty="0">
                <a:latin typeface="ＭＳ Ｐ明朝" pitchFamily="18" charset="-128"/>
                <a:ea typeface="ＭＳ Ｐ明朝" pitchFamily="18" charset="-128"/>
              </a:rPr>
              <a:t>となります。</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420" dirty="0">
                <a:latin typeface="ＭＳ Ｐ明朝" pitchFamily="18" charset="-128"/>
                <a:ea typeface="ＭＳ Ｐ明朝" pitchFamily="18" charset="-128"/>
              </a:rPr>
              <a:t>　　　　　　　　　</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b="1" dirty="0">
                <a:latin typeface="HG丸ｺﾞｼｯｸM-PRO" panose="020F0600000000000000" pitchFamily="50" charset="-128"/>
                <a:ea typeface="HG丸ｺﾞｼｯｸM-PRO" panose="020F0600000000000000" pitchFamily="50" charset="-128"/>
              </a:rPr>
              <a:t>◆手当の支給終了</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dirty="0">
                <a:latin typeface="ＭＳ Ｐ明朝" pitchFamily="18" charset="-128"/>
                <a:ea typeface="ＭＳ Ｐ明朝" pitchFamily="18" charset="-128"/>
              </a:rPr>
              <a:t>　・手当は対象児童が</a:t>
            </a:r>
            <a:r>
              <a:rPr lang="ja-JP" altLang="en-US" sz="1680" b="1" dirty="0">
                <a:latin typeface="ＭＳ Ｐ明朝" pitchFamily="18" charset="-128"/>
                <a:ea typeface="ＭＳ Ｐ明朝" pitchFamily="18" charset="-128"/>
              </a:rPr>
              <a:t>２０歳に達した月分まで</a:t>
            </a:r>
            <a:r>
              <a:rPr lang="ja-JP" altLang="en-US" sz="1680" dirty="0">
                <a:latin typeface="ＭＳ Ｐ明朝" pitchFamily="18" charset="-128"/>
                <a:ea typeface="ＭＳ Ｐ明朝" pitchFamily="18" charset="-128"/>
              </a:rPr>
              <a:t>支給されます。ただし、障がいの程度が回復し</a:t>
            </a:r>
            <a:r>
              <a:rPr lang="en-US" altLang="ja-JP" sz="1680" dirty="0">
                <a:latin typeface="ＭＳ Ｐ明朝" pitchFamily="18" charset="-128"/>
                <a:ea typeface="ＭＳ Ｐ明朝" pitchFamily="18" charset="-128"/>
              </a:rPr>
              <a:t/>
            </a:r>
            <a:br>
              <a:rPr lang="en-US" altLang="ja-JP" sz="1680" dirty="0">
                <a:latin typeface="ＭＳ Ｐ明朝" pitchFamily="18" charset="-128"/>
                <a:ea typeface="ＭＳ Ｐ明朝" pitchFamily="18" charset="-128"/>
              </a:rPr>
            </a:br>
            <a:r>
              <a:rPr lang="ja-JP" altLang="en-US" sz="1680" dirty="0">
                <a:latin typeface="ＭＳ Ｐ明朝" pitchFamily="18" charset="-128"/>
                <a:ea typeface="ＭＳ Ｐ明朝" pitchFamily="18" charset="-128"/>
              </a:rPr>
              <a:t>　　たり、手当を受給できなくなる事由が発生した場合はこの限りではありません。</a:t>
            </a:r>
          </a:p>
        </p:txBody>
      </p:sp>
      <p:sp>
        <p:nvSpPr>
          <p:cNvPr id="8" name="タイトル 10"/>
          <p:cNvSpPr txBox="1">
            <a:spLocks/>
          </p:cNvSpPr>
          <p:nvPr/>
        </p:nvSpPr>
        <p:spPr>
          <a:xfrm>
            <a:off x="647651" y="10562917"/>
            <a:ext cx="8161020" cy="2268252"/>
          </a:xfrm>
          <a:prstGeom prst="rect">
            <a:avLst/>
          </a:prstGeom>
        </p:spPr>
        <p:txBody>
          <a:bodyPr vert="horz" lIns="128016" tIns="64008" rIns="128016" bIns="64008"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1680" dirty="0">
              <a:latin typeface="ＭＳ Ｐ明朝" pitchFamily="18" charset="-128"/>
              <a:ea typeface="ＭＳ Ｐ明朝" pitchFamily="18" charset="-128"/>
            </a:endParaRPr>
          </a:p>
        </p:txBody>
      </p:sp>
      <p:sp>
        <p:nvSpPr>
          <p:cNvPr id="7" name="正方形/長方形 6"/>
          <p:cNvSpPr/>
          <p:nvPr/>
        </p:nvSpPr>
        <p:spPr>
          <a:xfrm>
            <a:off x="756067" y="352128"/>
            <a:ext cx="2885347" cy="40324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2" name="タイトル 1"/>
          <p:cNvSpPr txBox="1">
            <a:spLocks/>
          </p:cNvSpPr>
          <p:nvPr/>
        </p:nvSpPr>
        <p:spPr>
          <a:xfrm>
            <a:off x="773118" y="3941075"/>
            <a:ext cx="8641080" cy="7669792"/>
          </a:xfrm>
          <a:prstGeom prst="rect">
            <a:avLst/>
          </a:prstGeom>
          <a:ln cmpd="sng">
            <a:noFill/>
          </a:ln>
        </p:spPr>
        <p:txBody>
          <a:bodyPr vert="horz" lIns="128016" tIns="64008" rIns="128016" bIns="64008"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20" dirty="0">
                <a:latin typeface="HGP創英角ﾎﾟｯﾌﾟ体" panose="040B0A00000000000000" pitchFamily="50" charset="-128"/>
                <a:ea typeface="HGP創英角ﾎﾟｯﾌﾟ体" panose="040B0A00000000000000" pitchFamily="50" charset="-128"/>
              </a:rPr>
              <a:t>５　受給中におこなう届出</a:t>
            </a:r>
            <a:endParaRPr lang="en-US" altLang="ja-JP" sz="1820" dirty="0">
              <a:latin typeface="HGP創英角ﾎﾟｯﾌﾟ体" panose="040B0A00000000000000" pitchFamily="50" charset="-128"/>
              <a:ea typeface="HGP創英角ﾎﾟｯﾌﾟ体" panose="040B0A00000000000000" pitchFamily="50" charset="-128"/>
            </a:endParaRPr>
          </a:p>
          <a:p>
            <a:pPr algn="l"/>
            <a:r>
              <a:rPr lang="ja-JP" altLang="en-US" sz="1120" dirty="0">
                <a:latin typeface="ＭＳ Ｐ明朝" pitchFamily="18" charset="-128"/>
                <a:ea typeface="ＭＳ Ｐ明朝" pitchFamily="18" charset="-128"/>
              </a:rPr>
              <a:t>　　　　　　　　　　　　</a:t>
            </a:r>
            <a:endParaRPr lang="en-US" altLang="ja-JP" sz="1120" dirty="0">
              <a:latin typeface="ＭＳ Ｐ明朝" pitchFamily="18" charset="-128"/>
              <a:ea typeface="ＭＳ Ｐ明朝" pitchFamily="18" charset="-128"/>
            </a:endParaRPr>
          </a:p>
          <a:p>
            <a:pPr algn="l"/>
            <a:r>
              <a:rPr lang="ja-JP" altLang="en-US" sz="420" b="1" dirty="0">
                <a:latin typeface="HG丸ｺﾞｼｯｸM-PRO" panose="020F0600000000000000" pitchFamily="50" charset="-128"/>
                <a:ea typeface="HG丸ｺﾞｼｯｸM-PRO" panose="020F0600000000000000" pitchFamily="50" charset="-128"/>
              </a:rPr>
              <a:t>　　　　　　　　　　</a:t>
            </a:r>
            <a:endParaRPr lang="en-US" altLang="ja-JP" sz="420" b="1" dirty="0">
              <a:latin typeface="HG丸ｺﾞｼｯｸM-PRO" panose="020F0600000000000000" pitchFamily="50" charset="-128"/>
              <a:ea typeface="HG丸ｺﾞｼｯｸM-PRO" panose="020F0600000000000000" pitchFamily="50" charset="-128"/>
            </a:endParaRPr>
          </a:p>
          <a:p>
            <a:pPr algn="l"/>
            <a:r>
              <a:rPr lang="ja-JP" altLang="en-US" sz="1680" b="1" dirty="0">
                <a:latin typeface="HG丸ｺﾞｼｯｸM-PRO" panose="020F0600000000000000" pitchFamily="50" charset="-128"/>
                <a:ea typeface="HG丸ｺﾞｼｯｸM-PRO" panose="020F0600000000000000" pitchFamily="50" charset="-128"/>
              </a:rPr>
              <a:t>●手当の継続受給に必要な手続き</a:t>
            </a:r>
            <a:endParaRPr lang="en-US" altLang="ja-JP" sz="1680" b="1" dirty="0">
              <a:latin typeface="HG丸ｺﾞｼｯｸM-PRO" panose="020F0600000000000000" pitchFamily="50" charset="-128"/>
              <a:ea typeface="HG丸ｺﾞｼｯｸM-PRO" panose="020F0600000000000000" pitchFamily="50" charset="-128"/>
            </a:endParaRPr>
          </a:p>
          <a:p>
            <a:pPr algn="l"/>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pPr algn="l"/>
            <a:r>
              <a:rPr lang="ja-JP" altLang="en-US" sz="1680" b="1" dirty="0">
                <a:latin typeface="HG丸ｺﾞｼｯｸM-PRO" panose="020F0600000000000000" pitchFamily="50" charset="-128"/>
                <a:ea typeface="HG丸ｺﾞｼｯｸM-PRO" panose="020F0600000000000000" pitchFamily="50" charset="-128"/>
              </a:rPr>
              <a:t>　①所得状況届</a:t>
            </a:r>
            <a:endParaRPr lang="en-US" altLang="ja-JP" sz="1680" b="1" dirty="0">
              <a:latin typeface="HG丸ｺﾞｼｯｸM-PRO" panose="020F0600000000000000" pitchFamily="50" charset="-128"/>
              <a:ea typeface="HG丸ｺﾞｼｯｸM-PRO" panose="020F0600000000000000" pitchFamily="50" charset="-128"/>
            </a:endParaRPr>
          </a:p>
          <a:p>
            <a:pPr algn="l"/>
            <a:r>
              <a:rPr lang="ja-JP" altLang="en-US" sz="420" b="1" dirty="0">
                <a:latin typeface="HG丸ｺﾞｼｯｸM-PRO" panose="020F0600000000000000" pitchFamily="50" charset="-128"/>
                <a:ea typeface="HG丸ｺﾞｼｯｸM-PRO" panose="020F0600000000000000" pitchFamily="50" charset="-128"/>
              </a:rPr>
              <a:t>　　　　　</a:t>
            </a:r>
            <a:endParaRPr lang="en-US" altLang="ja-JP" sz="420" b="1" dirty="0">
              <a:latin typeface="HG丸ｺﾞｼｯｸM-PRO" panose="020F0600000000000000" pitchFamily="50" charset="-128"/>
              <a:ea typeface="HG丸ｺﾞｼｯｸM-PRO" panose="020F0600000000000000" pitchFamily="50" charset="-128"/>
            </a:endParaRPr>
          </a:p>
          <a:p>
            <a:pPr algn="l"/>
            <a:r>
              <a:rPr lang="ja-JP" altLang="en-US" sz="1680" dirty="0">
                <a:latin typeface="ＭＳ Ｐ明朝" panose="02020600040205080304" pitchFamily="18" charset="-128"/>
                <a:ea typeface="ＭＳ Ｐ明朝" panose="02020600040205080304" pitchFamily="18" charset="-128"/>
              </a:rPr>
              <a:t>　　　特別児童扶養手当の受給者には、毎年８月に所得状況届を提出していただきます。</a:t>
            </a:r>
            <a:endParaRPr lang="en-US" altLang="ja-JP" sz="168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これは受給者やその配偶者、扶養義務者の所得額を確認するための届出であり、これに</a:t>
            </a:r>
            <a:endParaRPr lang="en-US" altLang="ja-JP" sz="168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より８月分から翌年７月分までの手当の支給について審査されます。</a:t>
            </a:r>
            <a:endParaRPr lang="en-US" altLang="ja-JP" sz="1680" dirty="0">
              <a:latin typeface="ＭＳ Ｐ明朝" panose="02020600040205080304" pitchFamily="18" charset="-128"/>
              <a:ea typeface="ＭＳ Ｐ明朝" panose="02020600040205080304" pitchFamily="18" charset="-128"/>
            </a:endParaRPr>
          </a:p>
          <a:p>
            <a:pPr algn="l"/>
            <a:r>
              <a:rPr lang="ja-JP" altLang="en-US" sz="1120" dirty="0"/>
              <a:t>　　　　　　　</a:t>
            </a:r>
            <a:endParaRPr lang="en-US" altLang="ja-JP" sz="1120" dirty="0"/>
          </a:p>
          <a:p>
            <a:pPr algn="l"/>
            <a:r>
              <a:rPr lang="ja-JP" altLang="en-US" sz="1680" b="1" dirty="0">
                <a:latin typeface="HG丸ｺﾞｼｯｸM-PRO" panose="020F0600000000000000" pitchFamily="50" charset="-128"/>
                <a:ea typeface="HG丸ｺﾞｼｯｸM-PRO" panose="020F0600000000000000" pitchFamily="50" charset="-128"/>
              </a:rPr>
              <a:t>　②有期再認定</a:t>
            </a:r>
            <a:endParaRPr lang="en-US" altLang="ja-JP" sz="1680" b="1" dirty="0">
              <a:latin typeface="HG丸ｺﾞｼｯｸM-PRO" panose="020F0600000000000000" pitchFamily="50" charset="-128"/>
              <a:ea typeface="HG丸ｺﾞｼｯｸM-PRO" panose="020F0600000000000000" pitchFamily="50" charset="-128"/>
            </a:endParaRPr>
          </a:p>
          <a:p>
            <a:pPr algn="l"/>
            <a:r>
              <a:rPr lang="ja-JP" altLang="en-US" sz="420" dirty="0">
                <a:latin typeface="HG丸ｺﾞｼｯｸM-PRO" panose="020F0600000000000000" pitchFamily="50" charset="-128"/>
                <a:ea typeface="HG丸ｺﾞｼｯｸM-PRO" panose="020F0600000000000000" pitchFamily="50" charset="-128"/>
              </a:rPr>
              <a:t>　　　　　　　　　</a:t>
            </a:r>
            <a:endParaRPr lang="en-US" altLang="ja-JP" sz="420" dirty="0">
              <a:latin typeface="HG丸ｺﾞｼｯｸM-PRO" panose="020F0600000000000000" pitchFamily="50" charset="-128"/>
              <a:ea typeface="HG丸ｺﾞｼｯｸM-PRO" panose="020F0600000000000000" pitchFamily="50" charset="-128"/>
            </a:endParaRPr>
          </a:p>
          <a:p>
            <a:pPr algn="l"/>
            <a:r>
              <a:rPr lang="ja-JP" altLang="en-US" sz="1680" dirty="0">
                <a:latin typeface="ＭＳ Ｐ明朝" panose="02020600040205080304" pitchFamily="18" charset="-128"/>
                <a:ea typeface="ＭＳ Ｐ明朝" panose="02020600040205080304" pitchFamily="18" charset="-128"/>
              </a:rPr>
              <a:t>　　　特別児童扶養手当は、支給対象児童の障がいの程度を定期的に確認するため、１年から</a:t>
            </a:r>
            <a:endParaRPr lang="en-US" altLang="ja-JP" sz="168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２年程度の期間を定めて受給資格が認定されます。これを有期認定といい、有期認定の</a:t>
            </a:r>
            <a:endParaRPr lang="en-US" altLang="ja-JP" sz="168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受給者には、期限までに診断書を提出していただきます。なお、認定の期間は障がいの</a:t>
            </a:r>
            <a:endParaRPr lang="en-US" altLang="ja-JP" sz="1680" dirty="0">
              <a:latin typeface="ＭＳ Ｐ明朝" panose="02020600040205080304" pitchFamily="18" charset="-128"/>
              <a:ea typeface="ＭＳ Ｐ明朝" panose="02020600040205080304" pitchFamily="18" charset="-128"/>
            </a:endParaRPr>
          </a:p>
          <a:p>
            <a:pPr algn="l"/>
            <a:r>
              <a:rPr lang="ja-JP" altLang="en-US" sz="1680" dirty="0">
                <a:latin typeface="ＭＳ Ｐ明朝" panose="02020600040205080304" pitchFamily="18" charset="-128"/>
                <a:ea typeface="ＭＳ Ｐ明朝" panose="02020600040205080304" pitchFamily="18" charset="-128"/>
              </a:rPr>
              <a:t>　　　種類や程度により異なります。</a:t>
            </a:r>
            <a:endParaRPr lang="en-US" altLang="ja-JP" sz="1680" dirty="0">
              <a:latin typeface="ＭＳ Ｐ明朝" panose="02020600040205080304" pitchFamily="18" charset="-128"/>
              <a:ea typeface="ＭＳ Ｐ明朝" panose="02020600040205080304" pitchFamily="18" charset="-128"/>
            </a:endParaRPr>
          </a:p>
          <a:p>
            <a:pPr algn="l"/>
            <a:r>
              <a:rPr lang="ja-JP" altLang="en-US" sz="1120" dirty="0">
                <a:latin typeface="ＭＳ Ｐ明朝" panose="02020600040205080304" pitchFamily="18" charset="-128"/>
                <a:ea typeface="ＭＳ Ｐ明朝" panose="02020600040205080304" pitchFamily="18" charset="-128"/>
              </a:rPr>
              <a:t>　　　　　　　</a:t>
            </a:r>
            <a:endParaRPr lang="en-US" altLang="ja-JP" sz="1120" dirty="0">
              <a:latin typeface="ＭＳ Ｐ明朝" panose="02020600040205080304" pitchFamily="18" charset="-128"/>
              <a:ea typeface="ＭＳ Ｐ明朝" panose="02020600040205080304" pitchFamily="18" charset="-128"/>
            </a:endParaRPr>
          </a:p>
          <a:p>
            <a:pPr algn="l"/>
            <a:r>
              <a:rPr lang="ja-JP" altLang="en-US" sz="1680" b="1" dirty="0">
                <a:latin typeface="HG丸ｺﾞｼｯｸM-PRO" panose="020F0600000000000000" pitchFamily="50" charset="-128"/>
                <a:ea typeface="HG丸ｺﾞｼｯｸM-PRO" panose="020F0600000000000000" pitchFamily="50" charset="-128"/>
              </a:rPr>
              <a:t>　どちらも、手続きの時期が近くなりましたら役場から手続きについての案内が届き</a:t>
            </a:r>
            <a:endParaRPr lang="en-US" altLang="ja-JP" sz="1680" b="1" dirty="0">
              <a:latin typeface="HG丸ｺﾞｼｯｸM-PRO" panose="020F0600000000000000" pitchFamily="50" charset="-128"/>
              <a:ea typeface="HG丸ｺﾞｼｯｸM-PRO" panose="020F0600000000000000" pitchFamily="50" charset="-128"/>
            </a:endParaRPr>
          </a:p>
          <a:p>
            <a:pPr algn="l"/>
            <a:r>
              <a:rPr lang="ja-JP" altLang="en-US" sz="1680" b="1" dirty="0">
                <a:latin typeface="HG丸ｺﾞｼｯｸM-PRO" panose="020F0600000000000000" pitchFamily="50" charset="-128"/>
                <a:ea typeface="HG丸ｺﾞｼｯｸM-PRO" panose="020F0600000000000000" pitchFamily="50" charset="-128"/>
              </a:rPr>
              <a:t>　ますので、受付期間内に必要書類を提出してください。</a:t>
            </a:r>
            <a:endParaRPr lang="en-US" altLang="ja-JP" sz="1680" b="1" dirty="0">
              <a:latin typeface="HG丸ｺﾞｼｯｸM-PRO" panose="020F0600000000000000" pitchFamily="50" charset="-128"/>
              <a:ea typeface="HG丸ｺﾞｼｯｸM-PRO" panose="020F0600000000000000" pitchFamily="50" charset="-128"/>
            </a:endParaRPr>
          </a:p>
          <a:p>
            <a:pPr algn="l"/>
            <a:r>
              <a:rPr lang="ja-JP" altLang="en-US" sz="1680" b="1" dirty="0">
                <a:latin typeface="HG丸ｺﾞｼｯｸM-PRO" panose="020F0600000000000000" pitchFamily="50" charset="-128"/>
                <a:ea typeface="HG丸ｺﾞｼｯｸM-PRO" panose="020F0600000000000000" pitchFamily="50" charset="-128"/>
              </a:rPr>
              <a:t>　必要書類の提出がない場合は、手当が受けられなくなりますので、ご注意ください</a:t>
            </a:r>
            <a:r>
              <a:rPr lang="ja-JP" altLang="en-US" sz="1680" dirty="0">
                <a:latin typeface="ＭＳ Ｐ明朝" panose="02020600040205080304" pitchFamily="18" charset="-128"/>
                <a:ea typeface="ＭＳ Ｐ明朝" panose="02020600040205080304" pitchFamily="18" charset="-128"/>
              </a:rPr>
              <a:t>。</a:t>
            </a:r>
            <a:endParaRPr lang="en-US" altLang="ja-JP" sz="1680" dirty="0">
              <a:latin typeface="ＭＳ Ｐ明朝" panose="02020600040205080304" pitchFamily="18" charset="-128"/>
              <a:ea typeface="ＭＳ Ｐ明朝" panose="02020600040205080304" pitchFamily="18" charset="-128"/>
            </a:endParaRPr>
          </a:p>
          <a:p>
            <a:pPr algn="l"/>
            <a:endParaRPr lang="en-US" altLang="ja-JP" sz="1680" dirty="0">
              <a:latin typeface="ＭＳ Ｐ明朝" panose="02020600040205080304" pitchFamily="18" charset="-128"/>
              <a:ea typeface="ＭＳ Ｐ明朝" panose="02020600040205080304" pitchFamily="18" charset="-128"/>
            </a:endParaRPr>
          </a:p>
          <a:p>
            <a:pPr algn="l"/>
            <a:r>
              <a:rPr lang="ja-JP" altLang="en-US" sz="1680" b="1" dirty="0">
                <a:latin typeface="HG丸ｺﾞｼｯｸM-PRO" panose="020F0600000000000000" pitchFamily="50" charset="-128"/>
                <a:ea typeface="HG丸ｺﾞｼｯｸM-PRO" panose="020F0600000000000000" pitchFamily="50" charset="-128"/>
              </a:rPr>
              <a:t>●その他、届出が必要なとき</a:t>
            </a:r>
            <a:endParaRPr lang="en-US" altLang="ja-JP" sz="1680" b="1" dirty="0">
              <a:latin typeface="HG丸ｺﾞｼｯｸM-PRO" panose="020F0600000000000000" pitchFamily="50" charset="-128"/>
              <a:ea typeface="HG丸ｺﾞｼｯｸM-PRO" panose="020F0600000000000000" pitchFamily="50" charset="-128"/>
            </a:endParaRPr>
          </a:p>
          <a:p>
            <a:pPr algn="l"/>
            <a:r>
              <a:rPr lang="ja-JP" altLang="en-US" sz="420" b="1" dirty="0">
                <a:latin typeface="HG丸ｺﾞｼｯｸM-PRO" panose="020F0600000000000000" pitchFamily="50" charset="-128"/>
                <a:ea typeface="HG丸ｺﾞｼｯｸM-PRO" panose="020F0600000000000000" pitchFamily="50" charset="-128"/>
              </a:rPr>
              <a:t>　　　　　</a:t>
            </a:r>
            <a:endParaRPr lang="en-US" altLang="ja-JP" sz="420" b="1" dirty="0">
              <a:latin typeface="HG丸ｺﾞｼｯｸM-PRO" panose="020F0600000000000000" pitchFamily="50" charset="-128"/>
              <a:ea typeface="HG丸ｺﾞｼｯｸM-PRO" panose="020F0600000000000000" pitchFamily="50" charset="-128"/>
            </a:endParaRPr>
          </a:p>
          <a:p>
            <a:pPr algn="l"/>
            <a:r>
              <a:rPr lang="ja-JP" altLang="en-US" sz="1680" dirty="0">
                <a:latin typeface="HG丸ｺﾞｼｯｸM-PRO" panose="020F0600000000000000" pitchFamily="50" charset="-128"/>
                <a:ea typeface="HG丸ｺﾞｼｯｸM-PRO" panose="020F0600000000000000" pitchFamily="50" charset="-128"/>
              </a:rPr>
              <a:t>　 次のような場合は届出が必要です。</a:t>
            </a:r>
            <a:endParaRPr lang="en-US" altLang="ja-JP" sz="1680" dirty="0">
              <a:latin typeface="HG丸ｺﾞｼｯｸM-PRO" panose="020F0600000000000000" pitchFamily="50" charset="-128"/>
              <a:ea typeface="HG丸ｺﾞｼｯｸM-PRO" panose="020F0600000000000000" pitchFamily="50" charset="-128"/>
            </a:endParaRPr>
          </a:p>
          <a:p>
            <a:pPr algn="l"/>
            <a:r>
              <a:rPr lang="ja-JP" altLang="en-US" sz="1680" dirty="0">
                <a:latin typeface="HG丸ｺﾞｼｯｸM-PRO" panose="020F0600000000000000" pitchFamily="50" charset="-128"/>
                <a:ea typeface="HG丸ｺﾞｼｯｸM-PRO" panose="020F0600000000000000" pitchFamily="50" charset="-128"/>
              </a:rPr>
              <a:t>　 手続きに必要なものをご案内いたしますので、担当係までご連絡ください</a:t>
            </a:r>
            <a:r>
              <a:rPr lang="ja-JP" altLang="en-US" sz="1680" dirty="0"/>
              <a:t>。</a:t>
            </a:r>
            <a:endParaRPr lang="en-US" altLang="ja-JP" sz="1680" dirty="0"/>
          </a:p>
          <a:p>
            <a:pPr algn="l"/>
            <a:r>
              <a:rPr lang="ja-JP" altLang="en-US" sz="280" dirty="0"/>
              <a:t>　　　　　　　　　　　　　</a:t>
            </a:r>
            <a:endParaRPr lang="en-US" altLang="ja-JP" sz="280" dirty="0"/>
          </a:p>
          <a:p>
            <a:pPr algn="l"/>
            <a:r>
              <a:rPr lang="ja-JP" altLang="en-US" sz="1540" dirty="0">
                <a:latin typeface="ＭＳ 明朝" panose="02020609040205080304" pitchFamily="17" charset="-128"/>
                <a:ea typeface="ＭＳ 明朝" panose="02020609040205080304" pitchFamily="17" charset="-128"/>
              </a:rPr>
              <a:t>　 </a:t>
            </a:r>
            <a:r>
              <a:rPr lang="ja-JP" altLang="en-US" sz="1540" dirty="0">
                <a:latin typeface="ＭＳ Ｐ明朝" panose="02020600040205080304" pitchFamily="18" charset="-128"/>
                <a:ea typeface="ＭＳ Ｐ明朝" panose="02020600040205080304" pitchFamily="18" charset="-128"/>
              </a:rPr>
              <a:t>①手当を受給することができなくなる事由が発生したとき</a:t>
            </a:r>
            <a:r>
              <a:rPr lang="ja-JP" altLang="en-US" sz="1680" dirty="0">
                <a:latin typeface="ＭＳ Ｐ明朝" panose="02020600040205080304" pitchFamily="18" charset="-128"/>
                <a:ea typeface="ＭＳ Ｐ明朝" panose="02020600040205080304" pitchFamily="18" charset="-128"/>
              </a:rPr>
              <a:t>  </a:t>
            </a:r>
            <a:r>
              <a:rPr lang="en-US" altLang="ja-JP" sz="1470" dirty="0">
                <a:latin typeface="ＭＳ Ｐ明朝" panose="02020600040205080304" pitchFamily="18" charset="-128"/>
                <a:ea typeface="ＭＳ Ｐ明朝" panose="02020600040205080304" pitchFamily="18" charset="-128"/>
              </a:rPr>
              <a:t>(</a:t>
            </a:r>
            <a:r>
              <a:rPr lang="ja-JP" altLang="en-US" sz="1470" dirty="0">
                <a:latin typeface="ＭＳ Ｐ明朝" panose="02020600040205080304" pitchFamily="18" charset="-128"/>
                <a:ea typeface="ＭＳ Ｐ明朝" panose="02020600040205080304" pitchFamily="18" charset="-128"/>
              </a:rPr>
              <a:t>「２ 手当を受給できないとき」参照</a:t>
            </a:r>
            <a:r>
              <a:rPr lang="en-US" altLang="ja-JP" sz="1470" dirty="0">
                <a:latin typeface="ＭＳ Ｐ明朝" panose="02020600040205080304" pitchFamily="18" charset="-128"/>
                <a:ea typeface="ＭＳ Ｐ明朝" panose="02020600040205080304" pitchFamily="18" charset="-128"/>
              </a:rPr>
              <a:t>)</a:t>
            </a:r>
          </a:p>
          <a:p>
            <a:pPr algn="l"/>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540" dirty="0">
                <a:latin typeface="ＭＳ Ｐ明朝" panose="02020600040205080304" pitchFamily="18" charset="-128"/>
                <a:ea typeface="ＭＳ Ｐ明朝" panose="02020600040205080304" pitchFamily="18" charset="-128"/>
              </a:rPr>
              <a:t>     ②対象児童の数に増減があったとき</a:t>
            </a:r>
            <a:endParaRPr lang="en-US" altLang="ja-JP" sz="1540" dirty="0">
              <a:latin typeface="ＭＳ Ｐ明朝" panose="02020600040205080304" pitchFamily="18" charset="-128"/>
              <a:ea typeface="ＭＳ Ｐ明朝" panose="02020600040205080304" pitchFamily="18" charset="-128"/>
            </a:endParaRPr>
          </a:p>
          <a:p>
            <a:pPr algn="l"/>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540" dirty="0">
                <a:latin typeface="ＭＳ Ｐ明朝" panose="02020600040205080304" pitchFamily="18" charset="-128"/>
                <a:ea typeface="ＭＳ Ｐ明朝" panose="02020600040205080304" pitchFamily="18" charset="-128"/>
              </a:rPr>
              <a:t>     ③受給者や対象児童の氏名が変わったとき</a:t>
            </a:r>
            <a:endParaRPr lang="en-US" altLang="ja-JP" sz="1540" dirty="0">
              <a:latin typeface="ＭＳ Ｐ明朝" panose="02020600040205080304" pitchFamily="18" charset="-128"/>
              <a:ea typeface="ＭＳ Ｐ明朝" panose="02020600040205080304" pitchFamily="18" charset="-128"/>
            </a:endParaRPr>
          </a:p>
          <a:p>
            <a:pPr algn="l"/>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540" dirty="0">
                <a:latin typeface="ＭＳ Ｐ明朝" panose="02020600040205080304" pitchFamily="18" charset="-128"/>
                <a:ea typeface="ＭＳ Ｐ明朝" panose="02020600040205080304" pitchFamily="18" charset="-128"/>
              </a:rPr>
              <a:t>     ④住所が変わったとき</a:t>
            </a:r>
            <a:endParaRPr lang="en-US" altLang="ja-JP" sz="1540" dirty="0">
              <a:latin typeface="ＭＳ Ｐ明朝" panose="02020600040205080304" pitchFamily="18" charset="-128"/>
              <a:ea typeface="ＭＳ Ｐ明朝" panose="02020600040205080304" pitchFamily="18" charset="-128"/>
            </a:endParaRPr>
          </a:p>
          <a:p>
            <a:pPr algn="l"/>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540" dirty="0">
                <a:latin typeface="ＭＳ Ｐ明朝" panose="02020600040205080304" pitchFamily="18" charset="-128"/>
                <a:ea typeface="ＭＳ Ｐ明朝" panose="02020600040205080304" pitchFamily="18" charset="-128"/>
              </a:rPr>
              <a:t>     ⑤手当の振込先口座を変更したいとき</a:t>
            </a:r>
            <a:endParaRPr lang="en-US" altLang="ja-JP" sz="1540" dirty="0">
              <a:latin typeface="ＭＳ Ｐ明朝" panose="02020600040205080304" pitchFamily="18" charset="-128"/>
              <a:ea typeface="ＭＳ Ｐ明朝" panose="02020600040205080304" pitchFamily="18" charset="-128"/>
            </a:endParaRPr>
          </a:p>
          <a:p>
            <a:pPr algn="l"/>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540" dirty="0">
                <a:latin typeface="ＭＳ Ｐ明朝" panose="02020600040205080304" pitchFamily="18" charset="-128"/>
                <a:ea typeface="ＭＳ Ｐ明朝" panose="02020600040205080304" pitchFamily="18" charset="-128"/>
              </a:rPr>
              <a:t>     ⑥証書を紛失したとき</a:t>
            </a:r>
            <a:endParaRPr lang="en-US" altLang="ja-JP" sz="1540" dirty="0">
              <a:latin typeface="ＭＳ Ｐ明朝" panose="02020600040205080304" pitchFamily="18" charset="-128"/>
              <a:ea typeface="ＭＳ Ｐ明朝" panose="02020600040205080304" pitchFamily="18" charset="-128"/>
            </a:endParaRPr>
          </a:p>
          <a:p>
            <a:pPr algn="l"/>
            <a:r>
              <a:rPr lang="ja-JP" altLang="en-US" sz="280" dirty="0">
                <a:latin typeface="ＭＳ Ｐ明朝" panose="02020600040205080304" pitchFamily="18" charset="-128"/>
                <a:ea typeface="ＭＳ Ｐ明朝" panose="02020600040205080304" pitchFamily="18" charset="-128"/>
              </a:rPr>
              <a:t>　　　　　　　　　　</a:t>
            </a:r>
            <a:endParaRPr lang="en-US" altLang="ja-JP" sz="280" dirty="0">
              <a:latin typeface="ＭＳ Ｐ明朝" panose="02020600040205080304" pitchFamily="18" charset="-128"/>
              <a:ea typeface="ＭＳ Ｐ明朝" panose="02020600040205080304" pitchFamily="18" charset="-128"/>
            </a:endParaRPr>
          </a:p>
          <a:p>
            <a:pPr algn="l"/>
            <a:r>
              <a:rPr lang="ja-JP" altLang="en-US" sz="1540" dirty="0">
                <a:latin typeface="ＭＳ Ｐ明朝" panose="02020600040205080304" pitchFamily="18" charset="-128"/>
                <a:ea typeface="ＭＳ Ｐ明朝" panose="02020600040205080304" pitchFamily="18" charset="-128"/>
              </a:rPr>
              <a:t>     ⑦所得の高い扶養義務者と生計をともにしたり別にしたとき</a:t>
            </a:r>
            <a:endParaRPr lang="en-US" altLang="ja-JP" sz="1540" dirty="0">
              <a:latin typeface="ＭＳ Ｐ明朝" panose="02020600040205080304" pitchFamily="18" charset="-128"/>
              <a:ea typeface="ＭＳ Ｐ明朝" panose="02020600040205080304" pitchFamily="18" charset="-128"/>
            </a:endParaRPr>
          </a:p>
        </p:txBody>
      </p:sp>
      <p:sp>
        <p:nvSpPr>
          <p:cNvPr id="17" name="正方形/長方形 16"/>
          <p:cNvSpPr/>
          <p:nvPr/>
        </p:nvSpPr>
        <p:spPr>
          <a:xfrm>
            <a:off x="756067" y="3941074"/>
            <a:ext cx="3036421" cy="4724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8" name="角丸四角形 17"/>
          <p:cNvSpPr/>
          <p:nvPr/>
        </p:nvSpPr>
        <p:spPr>
          <a:xfrm>
            <a:off x="6432346" y="10075868"/>
            <a:ext cx="2972109" cy="1741130"/>
          </a:xfrm>
          <a:prstGeom prst="roundRect">
            <a:avLst/>
          </a:prstGeom>
          <a:noFill/>
          <a:ln w="50800" cmpd="dbl">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9" name="タイトル 1"/>
          <p:cNvSpPr txBox="1">
            <a:spLocks/>
          </p:cNvSpPr>
          <p:nvPr/>
        </p:nvSpPr>
        <p:spPr>
          <a:xfrm>
            <a:off x="6582579" y="10201153"/>
            <a:ext cx="2671640" cy="1508105"/>
          </a:xfrm>
          <a:prstGeom prst="rect">
            <a:avLst/>
          </a:prstGeom>
          <a:ln cmpd="sng">
            <a:noFill/>
          </a:ln>
        </p:spPr>
        <p:txBody>
          <a:bodyPr vert="horz" wrap="square" lIns="128016" tIns="64008" rIns="128016" bIns="64008"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80" dirty="0">
                <a:latin typeface="HGP創英角ﾎﾟｯﾌﾟ体" panose="040B0A00000000000000" pitchFamily="50" charset="-128"/>
                <a:ea typeface="HGP創英角ﾎﾟｯﾌﾟ体" panose="040B0A00000000000000" pitchFamily="50" charset="-128"/>
              </a:rPr>
              <a:t>●お問い合わせ先●</a:t>
            </a:r>
            <a:endParaRPr lang="en-US" altLang="ja-JP" sz="1680" dirty="0">
              <a:latin typeface="HGP創英角ﾎﾟｯﾌﾟ体" panose="040B0A00000000000000" pitchFamily="50" charset="-128"/>
              <a:ea typeface="HGP創英角ﾎﾟｯﾌﾟ体" panose="040B0A00000000000000" pitchFamily="50" charset="-128"/>
            </a:endParaRPr>
          </a:p>
          <a:p>
            <a:pPr algn="l"/>
            <a:r>
              <a:rPr lang="ja-JP" altLang="en-US" sz="420" dirty="0">
                <a:latin typeface="HGP創英角ﾎﾟｯﾌﾟ体" panose="040B0A00000000000000" pitchFamily="50" charset="-128"/>
                <a:ea typeface="HGP創英角ﾎﾟｯﾌﾟ体" panose="040B0A00000000000000" pitchFamily="50" charset="-128"/>
              </a:rPr>
              <a:t>　　　　　　　　　</a:t>
            </a:r>
            <a:endParaRPr lang="en-US" altLang="ja-JP" sz="420" dirty="0">
              <a:latin typeface="HGP創英角ﾎﾟｯﾌﾟ体" panose="040B0A00000000000000" pitchFamily="50" charset="-128"/>
              <a:ea typeface="HGP創英角ﾎﾟｯﾌﾟ体" panose="040B0A00000000000000" pitchFamily="50" charset="-128"/>
            </a:endParaRPr>
          </a:p>
          <a:p>
            <a:pPr algn="l"/>
            <a:endParaRPr lang="en-US" altLang="ja-JP" sz="420" dirty="0">
              <a:latin typeface="HGP創英角ﾎﾟｯﾌﾟ体" panose="040B0A00000000000000" pitchFamily="50" charset="-128"/>
              <a:ea typeface="HGP創英角ﾎﾟｯﾌﾟ体" panose="040B0A00000000000000" pitchFamily="50" charset="-128"/>
            </a:endParaRPr>
          </a:p>
          <a:p>
            <a:pPr algn="l"/>
            <a:endParaRPr lang="en-US" altLang="ja-JP" sz="420" dirty="0">
              <a:latin typeface="HGP創英角ﾎﾟｯﾌﾟ体" panose="040B0A00000000000000" pitchFamily="50" charset="-128"/>
              <a:ea typeface="HGP創英角ﾎﾟｯﾌﾟ体" panose="040B0A00000000000000" pitchFamily="50" charset="-128"/>
            </a:endParaRPr>
          </a:p>
          <a:p>
            <a:pPr algn="l"/>
            <a:endParaRPr lang="en-US" altLang="ja-JP" sz="420" dirty="0">
              <a:latin typeface="HGP創英角ﾎﾟｯﾌﾟ体" panose="040B0A00000000000000" pitchFamily="50" charset="-128"/>
              <a:ea typeface="HGP創英角ﾎﾟｯﾌﾟ体" panose="040B0A00000000000000" pitchFamily="50" charset="-128"/>
            </a:endParaRPr>
          </a:p>
          <a:p>
            <a:pPr algn="l"/>
            <a:r>
              <a:rPr lang="ja-JP" altLang="en-US" sz="1680" dirty="0">
                <a:latin typeface="HGP創英角ﾎﾟｯﾌﾟ体" panose="040B0A00000000000000" pitchFamily="50" charset="-128"/>
                <a:ea typeface="HGP創英角ﾎﾟｯﾌﾟ体" panose="040B0A00000000000000" pitchFamily="50" charset="-128"/>
              </a:rPr>
              <a:t>　高畠町福祉こども課</a:t>
            </a:r>
            <a:endParaRPr lang="en-US" altLang="ja-JP" sz="1680" dirty="0">
              <a:latin typeface="HGP創英角ﾎﾟｯﾌﾟ体" panose="040B0A00000000000000" pitchFamily="50" charset="-128"/>
              <a:ea typeface="HGP創英角ﾎﾟｯﾌﾟ体" panose="040B0A00000000000000" pitchFamily="50" charset="-128"/>
            </a:endParaRPr>
          </a:p>
          <a:p>
            <a:pPr algn="l"/>
            <a:r>
              <a:rPr lang="ja-JP" altLang="en-US" sz="1680">
                <a:latin typeface="HGP創英角ﾎﾟｯﾌﾟ体" panose="040B0A00000000000000" pitchFamily="50" charset="-128"/>
                <a:ea typeface="HGP創英角ﾎﾟｯﾌﾟ体" panose="040B0A00000000000000" pitchFamily="50" charset="-128"/>
              </a:rPr>
              <a:t>　　　　子育て支援係</a:t>
            </a:r>
            <a:endParaRPr lang="en-US" altLang="ja-JP" sz="1680" dirty="0">
              <a:latin typeface="HGP創英角ﾎﾟｯﾌﾟ体" panose="040B0A00000000000000" pitchFamily="50" charset="-128"/>
              <a:ea typeface="HGP創英角ﾎﾟｯﾌﾟ体" panose="040B0A00000000000000" pitchFamily="50" charset="-128"/>
            </a:endParaRPr>
          </a:p>
          <a:p>
            <a:pPr algn="l"/>
            <a:r>
              <a:rPr lang="ja-JP" altLang="en-US" sz="560" dirty="0">
                <a:latin typeface="HGP創英角ﾎﾟｯﾌﾟ体" panose="040B0A00000000000000" pitchFamily="50" charset="-128"/>
                <a:ea typeface="HGP創英角ﾎﾟｯﾌﾟ体" panose="040B0A00000000000000" pitchFamily="50" charset="-128"/>
              </a:rPr>
              <a:t>　　　　　　　</a:t>
            </a:r>
            <a:endParaRPr lang="en-US" altLang="ja-JP" sz="560" dirty="0">
              <a:latin typeface="HGP創英角ﾎﾟｯﾌﾟ体" panose="040B0A00000000000000" pitchFamily="50" charset="-128"/>
              <a:ea typeface="HGP創英角ﾎﾟｯﾌﾟ体" panose="040B0A00000000000000" pitchFamily="50" charset="-128"/>
            </a:endParaRPr>
          </a:p>
          <a:p>
            <a:pPr algn="l"/>
            <a:r>
              <a:rPr lang="ja-JP" altLang="en-US" sz="1680" dirty="0">
                <a:latin typeface="HGP創英角ﾎﾟｯﾌﾟ体" panose="040B0A00000000000000" pitchFamily="50" charset="-128"/>
                <a:ea typeface="HGP創英角ﾎﾟｯﾌﾟ体" panose="040B0A00000000000000" pitchFamily="50" charset="-128"/>
              </a:rPr>
              <a:t>　 ☎ ５２－２８６４</a:t>
            </a:r>
            <a:r>
              <a:rPr lang="en-US" altLang="ja-JP" sz="1680" dirty="0">
                <a:latin typeface="HGP創英角ﾎﾟｯﾌﾟ体" panose="040B0A00000000000000" pitchFamily="50" charset="-128"/>
                <a:ea typeface="HGP創英角ﾎﾟｯﾌﾟ体" panose="040B0A00000000000000" pitchFamily="50" charset="-128"/>
              </a:rPr>
              <a:t>(</a:t>
            </a:r>
            <a:r>
              <a:rPr lang="ja-JP" altLang="en-US" sz="1680" dirty="0">
                <a:latin typeface="HGP創英角ﾎﾟｯﾌﾟ体" panose="040B0A00000000000000" pitchFamily="50" charset="-128"/>
                <a:ea typeface="HGP創英角ﾎﾟｯﾌﾟ体" panose="040B0A00000000000000" pitchFamily="50" charset="-128"/>
              </a:rPr>
              <a:t>直通</a:t>
            </a:r>
            <a:r>
              <a:rPr lang="en-US" altLang="ja-JP" sz="1680" dirty="0">
                <a:latin typeface="HGP創英角ﾎﾟｯﾌﾟ体" panose="040B0A00000000000000" pitchFamily="50" charset="-128"/>
                <a:ea typeface="HGP創英角ﾎﾟｯﾌﾟ体" panose="040B0A00000000000000" pitchFamily="50" charset="-128"/>
              </a:rPr>
              <a:t>)</a:t>
            </a: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225" y="12162832"/>
            <a:ext cx="661072" cy="430345"/>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298" y="12002061"/>
            <a:ext cx="661070" cy="751887"/>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5309" y="12002061"/>
            <a:ext cx="638061" cy="751887"/>
          </a:xfrm>
          <a:prstGeom prst="rect">
            <a:avLst/>
          </a:prstGeom>
        </p:spPr>
      </p:pic>
      <p:pic>
        <p:nvPicPr>
          <p:cNvPr id="15" name="図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13078" y="12003371"/>
            <a:ext cx="661072" cy="749267"/>
          </a:xfrm>
          <a:prstGeom prst="rect">
            <a:avLst/>
          </a:prstGeom>
        </p:spPr>
      </p:pic>
      <p:pic>
        <p:nvPicPr>
          <p:cNvPr id="16" name="図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30214" y="12002061"/>
            <a:ext cx="658748" cy="751887"/>
          </a:xfrm>
          <a:prstGeom prst="rect">
            <a:avLst/>
          </a:prstGeom>
        </p:spPr>
      </p:pic>
      <p:pic>
        <p:nvPicPr>
          <p:cNvPr id="20" name="図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01575" y="12008200"/>
            <a:ext cx="591959" cy="751887"/>
          </a:xfrm>
          <a:prstGeom prst="rect">
            <a:avLst/>
          </a:prstGeom>
        </p:spPr>
      </p:pic>
      <p:pic>
        <p:nvPicPr>
          <p:cNvPr id="21" name="図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84044" y="11997094"/>
            <a:ext cx="622045" cy="751887"/>
          </a:xfrm>
          <a:prstGeom prst="rect">
            <a:avLst/>
          </a:prstGeom>
        </p:spPr>
      </p:pic>
      <p:pic>
        <p:nvPicPr>
          <p:cNvPr id="22" name="図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03460" y="12003268"/>
            <a:ext cx="661072" cy="739540"/>
          </a:xfrm>
          <a:prstGeom prst="rect">
            <a:avLst/>
          </a:prstGeom>
        </p:spPr>
      </p:pic>
      <p:pic>
        <p:nvPicPr>
          <p:cNvPr id="23" name="図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6467" y="12008200"/>
            <a:ext cx="600033" cy="751887"/>
          </a:xfrm>
          <a:prstGeom prst="rect">
            <a:avLst/>
          </a:prstGeom>
        </p:spPr>
      </p:pic>
      <p:pic>
        <p:nvPicPr>
          <p:cNvPr id="24" name="図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77646" y="12002061"/>
            <a:ext cx="595531" cy="751887"/>
          </a:xfrm>
          <a:prstGeom prst="rect">
            <a:avLst/>
          </a:prstGeom>
        </p:spPr>
      </p:pic>
      <p:pic>
        <p:nvPicPr>
          <p:cNvPr id="25" name="図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98732" y="12013168"/>
            <a:ext cx="528374" cy="751887"/>
          </a:xfrm>
          <a:prstGeom prst="rect">
            <a:avLst/>
          </a:prstGeom>
        </p:spPr>
      </p:pic>
      <p:pic>
        <p:nvPicPr>
          <p:cNvPr id="26" name="図 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18314" y="12008200"/>
            <a:ext cx="560167" cy="751887"/>
          </a:xfrm>
          <a:prstGeom prst="rect">
            <a:avLst/>
          </a:prstGeom>
        </p:spPr>
      </p:pic>
      <p:pic>
        <p:nvPicPr>
          <p:cNvPr id="27" name="図 2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533634" y="12008200"/>
            <a:ext cx="607384" cy="751887"/>
          </a:xfrm>
          <a:prstGeom prst="rect">
            <a:avLst/>
          </a:prstGeom>
        </p:spPr>
      </p:pic>
      <p:pic>
        <p:nvPicPr>
          <p:cNvPr id="28" name="図 2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828933" y="12154717"/>
            <a:ext cx="661072" cy="458853"/>
          </a:xfrm>
          <a:prstGeom prst="rect">
            <a:avLst/>
          </a:prstGeom>
        </p:spPr>
      </p:pic>
    </p:spTree>
    <p:extLst>
      <p:ext uri="{BB962C8B-B14F-4D97-AF65-F5344CB8AC3E}">
        <p14:creationId xmlns:p14="http://schemas.microsoft.com/office/powerpoint/2010/main" val="4985225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3651</TotalTime>
  <Words>158</Words>
  <Application>Microsoft Office PowerPoint</Application>
  <PresentationFormat>A3 297x420 mm</PresentationFormat>
  <Paragraphs>227</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特別児童扶養手当のしおり</vt:lpstr>
      <vt:lpstr>PowerPoint プレゼンテーション</vt:lpstr>
      <vt:lpstr>４　手当の支払いについて　　 　　　　　　　　 手当の支払いは年３回あり、それぞれ支払月の前４ヶ月分の手当が振り込まれます。 支払日は、各月１１日ですが、支払日が土・日・祝祭日の場合はその直前の平日が支払日となります。(※認定の時期によっては支給が遅れる場合もありますのでご了承ください。) 　　　　　　　　　　　　　 　①４月支払…１２月～３月分　②８月支払…４月～７月分　③１１月支払…８月～１１月分 　　　　　　　　　　　　　   ◆手当の支給開始 　・手当の支給開始月は、認定請求(申請)をした日の翌月となります。 　　　　　　　　　 ◆手当の支給終了 　・手当は対象児童が２０歳に達した月分まで支給されます。ただし、障がいの程度が回復し 　　たり、手当を受給できなくなる事由が発生した場合はこの限りではありません。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児童扶養手当のしおり</dc:title>
  <dc:creator>高畠町</dc:creator>
  <cp:lastModifiedBy>高畠町 071</cp:lastModifiedBy>
  <cp:revision>184</cp:revision>
  <cp:lastPrinted>2023-01-04T05:42:36Z</cp:lastPrinted>
  <dcterms:created xsi:type="dcterms:W3CDTF">2014-02-21T00:26:20Z</dcterms:created>
  <dcterms:modified xsi:type="dcterms:W3CDTF">2023-04-06T04:19:16Z</dcterms:modified>
</cp:coreProperties>
</file>